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9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2351137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82" name="Shape 8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US"/>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7" name="Shape 2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t>Contar que nos dieron dos papers, en principio con temáticas parecidas (la evaluación de la ciencia), pero con perspectivas y posturas muy distintas: mientras el primero, escrito desde una perspectiva micro y una concepción de la ciencia que podríamos denominar mertoniana, da tips de cómo un científico debe hacer una buena revisión de un paper, el otro trabajo, desde una concepción de la ciencia menos ingenua, enfoca la evaluación desde una óptica más macroscópica e intenta dilucidar cómo la modalidad de evaluación mediante conteo de citas influyen en las políticas científicas y el tipo de ciencia que hacemos.</a:t>
            </a:r>
          </a:p>
        </p:txBody>
      </p:sp>
      <p:sp>
        <p:nvSpPr>
          <p:cNvPr id="89" name="Shape 8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99" name="Shape 9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05" name="Shape 105"/>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342900" lvl="0" indent="-209550" rtl="0">
              <a:spcBef>
                <a:spcPts val="640"/>
              </a:spcBef>
              <a:buClr>
                <a:schemeClr val="dk1"/>
              </a:buClr>
              <a:buSzPct val="91666"/>
              <a:buFont typeface="Arial"/>
              <a:buNone/>
            </a:pPr>
            <a:r>
              <a:rPr lang="en-US" sz="1200">
                <a:solidFill>
                  <a:schemeClr val="dk1"/>
                </a:solidFill>
                <a:latin typeface="Calibri"/>
                <a:ea typeface="Calibri"/>
                <a:cs typeface="Calibri"/>
                <a:sym typeface="Calibri"/>
              </a:rPr>
              <a:t>Podemos contrastar las recomendaciones que se daban sobre los modos correctos de dirigirse a los autores y criticarlos con justificaciones y las frases lapidarias y bardeadas que se publicaron en el blog ese que nos pasaron.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t>(El de la foto es Merton) A la luz de las referencias, citas y concepciones desarrolladas en el paper de Kreimer, puede verse el paper sobre reviews con otros ojos.</a:t>
            </a:r>
          </a:p>
        </p:txBody>
      </p:sp>
      <p:sp>
        <p:nvSpPr>
          <p:cNvPr id="124" name="Shape 124"/>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t>Ese es Bourdieu y puse algunos de los términos que le usa Kreimer en el paper.</a:t>
            </a:r>
          </a:p>
        </p:txBody>
      </p:sp>
      <p:sp>
        <p:nvSpPr>
          <p:cNvPr id="132" name="Shape 13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t>Todavía no sé si poner todo esto en una sola diapositiva o podríamos desglosar cada cosa en una diapositiva distinta y poner imágenes piolas sobre cada tema y explicarlos brevemente. De todas formas la idea, como hablamos, sería hablar un poco sobre el origen de una nueva forma de hacer ciencia (Big Science) y el papel del estado en esto, lo que hace necesario la búsqueda de una nueva forma de evaluación.</a:t>
            </a:r>
          </a:p>
        </p:txBody>
      </p:sp>
      <p:sp>
        <p:nvSpPr>
          <p:cNvPr id="139" name="Shape 13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US"/>
              <a:t>Acá podemos explicar un poco de dónde sale la idea del conteo de citas: originalmente lo propone De Solla Price (el de la foto) como mecanismo para determinar redes de colaboración entre grupos de investigación. Al amigo de Price, Garfield, se le ocurre que también es una buena idea para evaluar la calidad de las revistas y artículos científicos.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ítulo y texto vertical">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Título vertical y texto">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9" name="Shape 19"/>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Encabezado de sección">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ido con título">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Imagen con título">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685800" y="2478787"/>
            <a:ext cx="7772400" cy="1344000"/>
          </a:xfrm>
          <a:prstGeom prst="rect">
            <a:avLst/>
          </a:prstGeom>
          <a:noFill/>
          <a:ln>
            <a:noFill/>
          </a:ln>
        </p:spPr>
        <p:txBody>
          <a:bodyPr lIns="91425" tIns="45700" rIns="91425" bIns="45700" anchor="ctr" anchorCtr="0">
            <a:noAutofit/>
          </a:bodyPr>
          <a:lstStyle/>
          <a:p>
            <a:pPr lvl="0" rtl="0">
              <a:lnSpc>
                <a:spcPct val="115000"/>
              </a:lnSpc>
              <a:spcBef>
                <a:spcPts val="0"/>
              </a:spcBef>
              <a:buClr>
                <a:srgbClr val="000000"/>
              </a:buClr>
              <a:buSzPct val="36666"/>
              <a:buFont typeface="Arial"/>
              <a:buNone/>
            </a:pPr>
            <a:r>
              <a:rPr lang="en-US" sz="3000">
                <a:solidFill>
                  <a:srgbClr val="222222"/>
                </a:solidFill>
                <a:highlight>
                  <a:srgbClr val="FFFFFF"/>
                </a:highlight>
              </a:rPr>
              <a:t>Elementos de Producción Científica y Tecnológica</a:t>
            </a:r>
          </a:p>
          <a:p>
            <a:pPr lvl="0" rtl="0">
              <a:lnSpc>
                <a:spcPct val="115000"/>
              </a:lnSpc>
              <a:spcBef>
                <a:spcPts val="0"/>
              </a:spcBef>
              <a:buClr>
                <a:srgbClr val="000000"/>
              </a:buClr>
              <a:buSzPct val="45833"/>
              <a:buFont typeface="Arial"/>
              <a:buNone/>
            </a:pPr>
            <a:endParaRPr sz="2400">
              <a:solidFill>
                <a:srgbClr val="222222"/>
              </a:solidFill>
              <a:highlight>
                <a:srgbClr val="FFFFFF"/>
              </a:highlight>
            </a:endParaRPr>
          </a:p>
          <a:p>
            <a:pPr marL="0" marR="0" lvl="0" indent="0" algn="l" rtl="0">
              <a:spcBef>
                <a:spcPts val="0"/>
              </a:spcBef>
              <a:buClr>
                <a:schemeClr val="dk1"/>
              </a:buClr>
              <a:buSzPct val="25000"/>
              <a:buFont typeface="Calibri"/>
              <a:buNone/>
            </a:pPr>
            <a:endParaRPr sz="1800"/>
          </a:p>
        </p:txBody>
      </p:sp>
      <p:sp>
        <p:nvSpPr>
          <p:cNvPr id="85" name="Shape 85"/>
          <p:cNvSpPr txBox="1">
            <a:spLocks noGrp="1"/>
          </p:cNvSpPr>
          <p:nvPr>
            <p:ph type="subTitle" idx="1"/>
          </p:nvPr>
        </p:nvSpPr>
        <p:spPr>
          <a:xfrm>
            <a:off x="1371600" y="3886200"/>
            <a:ext cx="6400800" cy="232230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a:t>Altube, María Julia</a:t>
            </a:r>
          </a:p>
          <a:p>
            <a:pPr marL="0" marR="0" lvl="0" indent="0" algn="ctr" rtl="0">
              <a:spcBef>
                <a:spcPts val="0"/>
              </a:spcBef>
              <a:buClr>
                <a:srgbClr val="888888"/>
              </a:buClr>
              <a:buSzPct val="25000"/>
              <a:buFont typeface="Arial"/>
              <a:buNone/>
            </a:pPr>
            <a:r>
              <a:rPr lang="en-US" sz="2400"/>
              <a:t>Apezteguia, Gustavo</a:t>
            </a:r>
          </a:p>
          <a:p>
            <a:pPr marL="0" marR="0" lvl="0" indent="0" algn="ctr" rtl="0">
              <a:spcBef>
                <a:spcPts val="0"/>
              </a:spcBef>
              <a:buClr>
                <a:srgbClr val="888888"/>
              </a:buClr>
              <a:buSzPct val="25000"/>
              <a:buFont typeface="Arial"/>
              <a:buNone/>
            </a:pPr>
            <a:r>
              <a:rPr lang="en-US" sz="2400"/>
              <a:t>Jerez, Horacio</a:t>
            </a:r>
          </a:p>
          <a:p>
            <a:pPr marL="0" marR="0" lvl="0" indent="0" algn="ctr" rtl="0">
              <a:spcBef>
                <a:spcPts val="0"/>
              </a:spcBef>
              <a:buClr>
                <a:srgbClr val="888888"/>
              </a:buClr>
              <a:buSzPct val="25000"/>
              <a:buFont typeface="Arial"/>
              <a:buNone/>
            </a:pPr>
            <a:r>
              <a:rPr lang="en-US" sz="2400"/>
              <a:t>Lorch, Matías</a:t>
            </a:r>
          </a:p>
          <a:p>
            <a:pPr marL="0" marR="0" lvl="0" indent="0" algn="ctr" rtl="0">
              <a:spcBef>
                <a:spcPts val="0"/>
              </a:spcBef>
              <a:buClr>
                <a:srgbClr val="888888"/>
              </a:buClr>
              <a:buSzPct val="25000"/>
              <a:buFont typeface="Arial"/>
              <a:buNone/>
            </a:pPr>
            <a:r>
              <a:rPr lang="en-US" sz="2400"/>
              <a:t>Veiga, Luis Federico</a:t>
            </a:r>
          </a:p>
          <a:p>
            <a:pPr lvl="0" rtl="0">
              <a:spcBef>
                <a:spcPts val="0"/>
              </a:spcBef>
              <a:buClr>
                <a:srgbClr val="888888"/>
              </a:buClr>
              <a:buSzPct val="25000"/>
              <a:buFont typeface="Arial"/>
              <a:buNone/>
            </a:pPr>
            <a:r>
              <a:rPr lang="en-US" sz="2400"/>
              <a:t>Vilouta Rando, Nicolás</a:t>
            </a:r>
          </a:p>
          <a:p>
            <a:pPr marL="0" marR="0" lvl="0" indent="0" algn="ctr" rtl="0">
              <a:spcBef>
                <a:spcPts val="0"/>
              </a:spcBef>
              <a:buClr>
                <a:srgbClr val="888888"/>
              </a:buClr>
              <a:buSzPct val="25000"/>
              <a:buFont typeface="Arial"/>
              <a:buNone/>
            </a:pPr>
            <a:endParaRPr sz="2400"/>
          </a:p>
          <a:p>
            <a:pPr marL="0" marR="0" lvl="0" indent="0" algn="ctr" rtl="0">
              <a:spcBef>
                <a:spcPts val="0"/>
              </a:spcBef>
              <a:buClr>
                <a:srgbClr val="888888"/>
              </a:buClr>
              <a:buSzPct val="25000"/>
              <a:buFont typeface="Arial"/>
              <a:buNone/>
            </a:pPr>
            <a:endParaRPr sz="2400"/>
          </a:p>
        </p:txBody>
      </p:sp>
      <p:pic>
        <p:nvPicPr>
          <p:cNvPr id="86" name="Shape 86"/>
          <p:cNvPicPr preferRelativeResize="0"/>
          <p:nvPr/>
        </p:nvPicPr>
        <p:blipFill>
          <a:blip r:embed="rId3">
            <a:alphaModFix/>
          </a:blip>
          <a:stretch>
            <a:fillRect/>
          </a:stretch>
        </p:blipFill>
        <p:spPr>
          <a:xfrm>
            <a:off x="2742687" y="396100"/>
            <a:ext cx="3658625" cy="1284874"/>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457200" y="1390950"/>
            <a:ext cx="8229600" cy="4526100"/>
          </a:xfrm>
          <a:prstGeom prst="rect">
            <a:avLst/>
          </a:prstGeom>
        </p:spPr>
        <p:txBody>
          <a:bodyPr lIns="91425" tIns="91425" rIns="91425" bIns="91425" anchor="t" anchorCtr="0">
            <a:noAutofit/>
          </a:bodyPr>
          <a:lstStyle/>
          <a:p>
            <a:pPr marL="457200" lvl="0" indent="-419100" rtl="0">
              <a:spcBef>
                <a:spcPts val="0"/>
              </a:spcBef>
              <a:buSzPct val="100000"/>
            </a:pPr>
            <a:r>
              <a:rPr lang="en-US" sz="3000"/>
              <a:t>Preferencia del SCI por las revistas publicadas en inglés</a:t>
            </a:r>
          </a:p>
          <a:p>
            <a:pPr marL="457200" lvl="0" indent="-419100" rtl="0">
              <a:spcBef>
                <a:spcPts val="0"/>
              </a:spcBef>
              <a:buSzPct val="100000"/>
            </a:pPr>
            <a:r>
              <a:rPr lang="en-US" sz="3000"/>
              <a:t>Refleja la producción de ciencia académica</a:t>
            </a:r>
          </a:p>
          <a:p>
            <a:pPr marL="457200" lvl="0" indent="-419100" rtl="0">
              <a:spcBef>
                <a:spcPts val="0"/>
              </a:spcBef>
              <a:buSzPct val="100000"/>
            </a:pPr>
            <a:r>
              <a:rPr lang="en-US" sz="3000"/>
              <a:t>Refleja apenas una pequeña porción de todo lo publicado</a:t>
            </a:r>
          </a:p>
          <a:p>
            <a:pPr marL="203200" lvl="0" indent="0" rtl="0">
              <a:spcBef>
                <a:spcPts val="0"/>
              </a:spcBef>
              <a:buNone/>
            </a:pPr>
            <a:endParaRPr sz="3000"/>
          </a:p>
          <a:p>
            <a:pPr marL="203200" lvl="0" indent="0" rtl="0">
              <a:spcBef>
                <a:spcPts val="0"/>
              </a:spcBef>
              <a:buNone/>
            </a:pPr>
            <a:endParaRPr/>
          </a:p>
        </p:txBody>
      </p:sp>
      <p:sp>
        <p:nvSpPr>
          <p:cNvPr id="161" name="Shape 161"/>
          <p:cNvSpPr txBox="1">
            <a:spLocks noGrp="1"/>
          </p:cNvSpPr>
          <p:nvPr>
            <p:ph type="title"/>
          </p:nvPr>
        </p:nvSpPr>
        <p:spPr>
          <a:xfrm>
            <a:off x="457200" y="194562"/>
            <a:ext cx="8229600" cy="1143000"/>
          </a:xfrm>
          <a:prstGeom prst="rect">
            <a:avLst/>
          </a:prstGeom>
        </p:spPr>
        <p:txBody>
          <a:bodyPr lIns="91425" tIns="91425" rIns="91425" bIns="91425" anchor="ctr" anchorCtr="0">
            <a:noAutofit/>
          </a:bodyPr>
          <a:lstStyle/>
          <a:p>
            <a:pPr lvl="0" rtl="0">
              <a:spcBef>
                <a:spcPts val="0"/>
              </a:spcBef>
              <a:buNone/>
            </a:pPr>
            <a:r>
              <a:rPr lang="en-US"/>
              <a:t>Sesgos del Science Citation Index (SCI)</a:t>
            </a:r>
          </a:p>
        </p:txBody>
      </p:sp>
      <p:pic>
        <p:nvPicPr>
          <p:cNvPr id="162" name="Shape 162"/>
          <p:cNvPicPr preferRelativeResize="0"/>
          <p:nvPr/>
        </p:nvPicPr>
        <p:blipFill>
          <a:blip r:embed="rId3">
            <a:alphaModFix/>
          </a:blip>
          <a:stretch>
            <a:fillRect/>
          </a:stretch>
        </p:blipFill>
        <p:spPr>
          <a:xfrm>
            <a:off x="2312262" y="3825549"/>
            <a:ext cx="4519474" cy="2783049"/>
          </a:xfrm>
          <a:prstGeom prst="rect">
            <a:avLst/>
          </a:prstGeom>
          <a:noFill/>
          <a:ln>
            <a:noFill/>
          </a:ln>
        </p:spPr>
      </p:pic>
      <p:sp>
        <p:nvSpPr>
          <p:cNvPr id="163" name="Shape 163"/>
          <p:cNvSpPr txBox="1"/>
          <p:nvPr/>
        </p:nvSpPr>
        <p:spPr>
          <a:xfrm>
            <a:off x="0" y="6458100"/>
            <a:ext cx="9144000" cy="399900"/>
          </a:xfrm>
          <a:prstGeom prst="rect">
            <a:avLst/>
          </a:prstGeom>
          <a:noFill/>
          <a:ln>
            <a:noFill/>
          </a:ln>
        </p:spPr>
        <p:txBody>
          <a:bodyPr lIns="91425" tIns="91425" rIns="91425" bIns="91425" anchor="t" anchorCtr="0">
            <a:noAutofit/>
          </a:bodyPr>
          <a:lstStyle/>
          <a:p>
            <a:pPr lvl="0" algn="r" rtl="0">
              <a:spcBef>
                <a:spcPts val="0"/>
              </a:spcBef>
              <a:buNone/>
            </a:pPr>
            <a:r>
              <a:rPr lang="en-US"/>
              <a:t>Seglen (1997) citado por Kreimer (2011)</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280350" y="0"/>
            <a:ext cx="8583300" cy="1143000"/>
          </a:xfrm>
          <a:prstGeom prst="rect">
            <a:avLst/>
          </a:prstGeom>
        </p:spPr>
        <p:txBody>
          <a:bodyPr lIns="91425" tIns="91425" rIns="91425" bIns="91425" anchor="ctr" anchorCtr="0">
            <a:noAutofit/>
          </a:bodyPr>
          <a:lstStyle/>
          <a:p>
            <a:pPr lvl="0" rtl="0">
              <a:spcBef>
                <a:spcPts val="0"/>
              </a:spcBef>
              <a:buNone/>
            </a:pPr>
            <a:r>
              <a:rPr lang="en-US"/>
              <a:t>Problemas de la evaluación por citas</a:t>
            </a:r>
          </a:p>
        </p:txBody>
      </p:sp>
      <p:sp>
        <p:nvSpPr>
          <p:cNvPr id="169" name="Shape 169"/>
          <p:cNvSpPr txBox="1">
            <a:spLocks noGrp="1"/>
          </p:cNvSpPr>
          <p:nvPr>
            <p:ph type="body" idx="1"/>
          </p:nvPr>
        </p:nvSpPr>
        <p:spPr>
          <a:xfrm>
            <a:off x="243900" y="1143000"/>
            <a:ext cx="8656200" cy="4878900"/>
          </a:xfrm>
          <a:prstGeom prst="rect">
            <a:avLst/>
          </a:prstGeom>
          <a:ln w="9525" cap="flat" cmpd="sng">
            <a:solidFill>
              <a:srgbClr val="FFFFFF"/>
            </a:solidFill>
            <a:prstDash val="solid"/>
            <a:round/>
            <a:headEnd type="none" w="med" len="med"/>
            <a:tailEnd type="none" w="med" len="med"/>
          </a:ln>
        </p:spPr>
        <p:txBody>
          <a:bodyPr lIns="91425" tIns="91425" rIns="91425" bIns="91425" anchor="t" anchorCtr="0">
            <a:noAutofit/>
          </a:bodyPr>
          <a:lstStyle/>
          <a:p>
            <a:pPr marL="457200" lvl="0" indent="-419100" rtl="0">
              <a:spcBef>
                <a:spcPts val="0"/>
              </a:spcBef>
              <a:buSzPct val="100000"/>
            </a:pPr>
            <a:r>
              <a:rPr lang="en-US" sz="3000"/>
              <a:t>Efecto Mateo</a:t>
            </a:r>
          </a:p>
          <a:p>
            <a:pPr marL="457200" lvl="0" indent="-419100" rtl="0">
              <a:spcBef>
                <a:spcPts val="0"/>
              </a:spcBef>
              <a:buSzPct val="100000"/>
            </a:pPr>
            <a:r>
              <a:rPr lang="en-US" sz="3000"/>
              <a:t>Reproducción de estructuras de poder</a:t>
            </a:r>
          </a:p>
          <a:p>
            <a:pPr marL="0" lvl="0" indent="0" rtl="0">
              <a:spcBef>
                <a:spcPts val="0"/>
              </a:spcBef>
              <a:buNone/>
            </a:pPr>
            <a:r>
              <a:rPr lang="en-US"/>
              <a:t>        </a:t>
            </a:r>
            <a:r>
              <a:rPr lang="en-US" sz="1800"/>
              <a:t>    Mayores recursos </a:t>
            </a:r>
          </a:p>
          <a:p>
            <a:pPr marL="0" lvl="0" indent="0" rtl="0">
              <a:spcBef>
                <a:spcPts val="0"/>
              </a:spcBef>
              <a:buNone/>
            </a:pPr>
            <a:r>
              <a:rPr lang="en-US" sz="1800"/>
              <a:t>           Instituciones prestigiosas</a:t>
            </a:r>
          </a:p>
          <a:p>
            <a:pPr marL="0" lvl="0" indent="0" rtl="0">
              <a:spcBef>
                <a:spcPts val="0"/>
              </a:spcBef>
              <a:buNone/>
            </a:pPr>
            <a:endParaRPr sz="3000" i="1"/>
          </a:p>
          <a:p>
            <a:pPr marL="0" lvl="0" indent="0" rtl="0">
              <a:spcBef>
                <a:spcPts val="0"/>
              </a:spcBef>
              <a:buNone/>
            </a:pPr>
            <a:endParaRPr sz="3000" i="1"/>
          </a:p>
          <a:p>
            <a:pPr marL="457200" lvl="0" indent="-419100" rtl="0">
              <a:spcBef>
                <a:spcPts val="0"/>
              </a:spcBef>
              <a:buSzPct val="100000"/>
            </a:pPr>
            <a:r>
              <a:rPr lang="en-US" sz="3000" i="1"/>
              <a:t>Public or perish</a:t>
            </a:r>
          </a:p>
          <a:p>
            <a:pPr marL="0" lvl="0" indent="0" rtl="0">
              <a:spcBef>
                <a:spcPts val="0"/>
              </a:spcBef>
              <a:buNone/>
            </a:pPr>
            <a:endParaRPr sz="3000"/>
          </a:p>
          <a:p>
            <a:pPr marL="0" lvl="0" indent="0" rtl="0">
              <a:spcBef>
                <a:spcPts val="0"/>
              </a:spcBef>
              <a:buNone/>
            </a:pPr>
            <a:r>
              <a:rPr lang="en-US" sz="3000"/>
              <a:t>   </a:t>
            </a:r>
          </a:p>
          <a:p>
            <a:pPr marL="0" lvl="0" indent="0" rtl="0">
              <a:spcBef>
                <a:spcPts val="0"/>
              </a:spcBef>
              <a:buNone/>
            </a:pPr>
            <a:r>
              <a:rPr lang="en-US" sz="3000"/>
              <a:t>   Aumento de la cantidad y disminución de la calidad</a:t>
            </a:r>
          </a:p>
        </p:txBody>
      </p:sp>
      <p:sp>
        <p:nvSpPr>
          <p:cNvPr id="170" name="Shape 170"/>
          <p:cNvSpPr txBox="1"/>
          <p:nvPr/>
        </p:nvSpPr>
        <p:spPr>
          <a:xfrm>
            <a:off x="4436600" y="2585875"/>
            <a:ext cx="4250100" cy="669900"/>
          </a:xfrm>
          <a:prstGeom prst="rect">
            <a:avLst/>
          </a:prstGeom>
          <a:noFill/>
          <a:ln>
            <a:noFill/>
          </a:ln>
        </p:spPr>
        <p:txBody>
          <a:bodyPr lIns="91425" tIns="91425" rIns="91425" bIns="91425" anchor="t" anchorCtr="0">
            <a:noAutofit/>
          </a:bodyPr>
          <a:lstStyle/>
          <a:p>
            <a:pPr lvl="0" rtl="0">
              <a:spcBef>
                <a:spcPts val="0"/>
              </a:spcBef>
              <a:buNone/>
            </a:pPr>
            <a:r>
              <a:rPr lang="en-US" sz="1800">
                <a:latin typeface="Calibri"/>
                <a:ea typeface="Calibri"/>
                <a:cs typeface="Calibri"/>
                <a:sym typeface="Calibri"/>
              </a:rPr>
              <a:t>Comités de revistas más prestigiosas</a:t>
            </a:r>
          </a:p>
        </p:txBody>
      </p:sp>
      <p:cxnSp>
        <p:nvCxnSpPr>
          <p:cNvPr id="171" name="Shape 171"/>
          <p:cNvCxnSpPr/>
          <p:nvPr/>
        </p:nvCxnSpPr>
        <p:spPr>
          <a:xfrm>
            <a:off x="3428900" y="2827525"/>
            <a:ext cx="931500" cy="17100"/>
          </a:xfrm>
          <a:prstGeom prst="straightConnector1">
            <a:avLst/>
          </a:prstGeom>
          <a:noFill/>
          <a:ln w="28575" cap="flat" cmpd="sng">
            <a:solidFill>
              <a:schemeClr val="dk2"/>
            </a:solidFill>
            <a:prstDash val="solid"/>
            <a:round/>
            <a:headEnd type="none" w="lg" len="lg"/>
            <a:tailEnd type="triangle" w="lg" len="lg"/>
          </a:ln>
        </p:spPr>
      </p:cxnSp>
      <p:cxnSp>
        <p:nvCxnSpPr>
          <p:cNvPr id="172" name="Shape 172"/>
          <p:cNvCxnSpPr/>
          <p:nvPr/>
        </p:nvCxnSpPr>
        <p:spPr>
          <a:xfrm>
            <a:off x="6009625" y="3019950"/>
            <a:ext cx="8100" cy="453600"/>
          </a:xfrm>
          <a:prstGeom prst="straightConnector1">
            <a:avLst/>
          </a:prstGeom>
          <a:noFill/>
          <a:ln w="28575" cap="flat" cmpd="sng">
            <a:solidFill>
              <a:schemeClr val="dk2"/>
            </a:solidFill>
            <a:prstDash val="solid"/>
            <a:round/>
            <a:headEnd type="none" w="lg" len="lg"/>
            <a:tailEnd type="triangle" w="lg" len="lg"/>
          </a:ln>
        </p:spPr>
      </p:cxnSp>
      <p:sp>
        <p:nvSpPr>
          <p:cNvPr id="173" name="Shape 173"/>
          <p:cNvSpPr txBox="1"/>
          <p:nvPr/>
        </p:nvSpPr>
        <p:spPr>
          <a:xfrm>
            <a:off x="3888625" y="3473550"/>
            <a:ext cx="4250100" cy="6699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Calibri"/>
                <a:ea typeface="Calibri"/>
                <a:cs typeface="Calibri"/>
                <a:sym typeface="Calibri"/>
              </a:rPr>
              <a:t>Elección de temas de investigación relevantes</a:t>
            </a:r>
          </a:p>
        </p:txBody>
      </p:sp>
      <p:sp>
        <p:nvSpPr>
          <p:cNvPr id="174" name="Shape 174"/>
          <p:cNvSpPr txBox="1"/>
          <p:nvPr/>
        </p:nvSpPr>
        <p:spPr>
          <a:xfrm>
            <a:off x="4041025" y="4529150"/>
            <a:ext cx="4250100" cy="6699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Calibri"/>
                <a:ea typeface="Calibri"/>
                <a:cs typeface="Calibri"/>
                <a:sym typeface="Calibri"/>
              </a:rPr>
              <a:t>Carácter conservador</a:t>
            </a:r>
          </a:p>
        </p:txBody>
      </p:sp>
      <p:cxnSp>
        <p:nvCxnSpPr>
          <p:cNvPr id="175" name="Shape 175"/>
          <p:cNvCxnSpPr/>
          <p:nvPr/>
        </p:nvCxnSpPr>
        <p:spPr>
          <a:xfrm>
            <a:off x="6009625" y="4226400"/>
            <a:ext cx="8100" cy="453600"/>
          </a:xfrm>
          <a:prstGeom prst="straightConnector1">
            <a:avLst/>
          </a:prstGeom>
          <a:noFill/>
          <a:ln w="28575" cap="flat" cmpd="sng">
            <a:solidFill>
              <a:schemeClr val="dk2"/>
            </a:solidFill>
            <a:prstDash val="solid"/>
            <a:round/>
            <a:headEnd type="none" w="lg" len="lg"/>
            <a:tailEnd type="triangle" w="lg" len="lg"/>
          </a:ln>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p:nvPr/>
        </p:nvSpPr>
        <p:spPr>
          <a:xfrm>
            <a:off x="600550" y="418250"/>
            <a:ext cx="8096400" cy="1614600"/>
          </a:xfrm>
          <a:prstGeom prst="rect">
            <a:avLst/>
          </a:prstGeom>
          <a:noFill/>
          <a:ln>
            <a:noFill/>
          </a:ln>
        </p:spPr>
        <p:txBody>
          <a:bodyPr lIns="91425" tIns="91425" rIns="91425" bIns="91425" anchor="t" anchorCtr="0">
            <a:noAutofit/>
          </a:bodyPr>
          <a:lstStyle/>
          <a:p>
            <a:pPr lvl="0" algn="ctr">
              <a:spcBef>
                <a:spcPts val="0"/>
              </a:spcBef>
              <a:buClr>
                <a:schemeClr val="dk1"/>
              </a:buClr>
              <a:buSzPct val="34375"/>
              <a:buFont typeface="Arial"/>
              <a:buNone/>
            </a:pPr>
            <a:r>
              <a:rPr lang="en-US" sz="3200">
                <a:solidFill>
                  <a:schemeClr val="dk1"/>
                </a:solidFill>
              </a:rPr>
              <a:t>Impacto negativo de los sistemas de evaluación por citas en</a:t>
            </a:r>
          </a:p>
          <a:p>
            <a:pPr lvl="0" algn="ctr">
              <a:spcBef>
                <a:spcPts val="0"/>
              </a:spcBef>
              <a:buNone/>
            </a:pPr>
            <a:r>
              <a:rPr lang="en-US" sz="3200">
                <a:solidFill>
                  <a:schemeClr val="dk1"/>
                </a:solidFill>
              </a:rPr>
              <a:t> América Latina</a:t>
            </a:r>
          </a:p>
        </p:txBody>
      </p:sp>
      <p:pic>
        <p:nvPicPr>
          <p:cNvPr id="181" name="Shape 181"/>
          <p:cNvPicPr preferRelativeResize="0"/>
          <p:nvPr/>
        </p:nvPicPr>
        <p:blipFill>
          <a:blip r:embed="rId3">
            <a:alphaModFix/>
          </a:blip>
          <a:stretch>
            <a:fillRect/>
          </a:stretch>
        </p:blipFill>
        <p:spPr>
          <a:xfrm>
            <a:off x="5702850" y="2299525"/>
            <a:ext cx="2994150" cy="2994150"/>
          </a:xfrm>
          <a:prstGeom prst="rect">
            <a:avLst/>
          </a:prstGeom>
          <a:noFill/>
          <a:ln>
            <a:noFill/>
          </a:ln>
        </p:spPr>
      </p:pic>
      <p:sp>
        <p:nvSpPr>
          <p:cNvPr id="182" name="Shape 182"/>
          <p:cNvSpPr txBox="1"/>
          <p:nvPr/>
        </p:nvSpPr>
        <p:spPr>
          <a:xfrm>
            <a:off x="533850" y="2899950"/>
            <a:ext cx="4669800" cy="3509100"/>
          </a:xfrm>
          <a:prstGeom prst="rect">
            <a:avLst/>
          </a:prstGeom>
          <a:noFill/>
          <a:ln>
            <a:noFill/>
          </a:ln>
        </p:spPr>
        <p:txBody>
          <a:bodyPr lIns="91425" tIns="91425" rIns="91425" bIns="91425" anchor="t" anchorCtr="0">
            <a:noAutofit/>
          </a:bodyPr>
          <a:lstStyle/>
          <a:p>
            <a:pPr marL="457200" lvl="0" indent="-381000" rtl="0">
              <a:spcBef>
                <a:spcPts val="0"/>
              </a:spcBef>
              <a:buClr>
                <a:schemeClr val="dk1"/>
              </a:buClr>
              <a:buSzPct val="100000"/>
              <a:buChar char="●"/>
            </a:pPr>
            <a:r>
              <a:rPr lang="en-US" sz="2400">
                <a:solidFill>
                  <a:schemeClr val="dk1"/>
                </a:solidFill>
              </a:rPr>
              <a:t>Carácter  mayoritariamente público de la  investigación</a:t>
            </a:r>
          </a:p>
          <a:p>
            <a:pPr lvl="0">
              <a:spcBef>
                <a:spcPts val="0"/>
              </a:spcBef>
              <a:buNone/>
            </a:pPr>
            <a:endParaRPr sz="2400"/>
          </a:p>
          <a:p>
            <a:pPr marL="457200" lvl="0" indent="-381000">
              <a:spcBef>
                <a:spcPts val="0"/>
              </a:spcBef>
              <a:buSzPct val="100000"/>
              <a:buChar char="●"/>
            </a:pPr>
            <a:r>
              <a:rPr lang="en-US" sz="2400"/>
              <a:t>Integración subordinada</a:t>
            </a:r>
          </a:p>
          <a:p>
            <a:pPr lvl="0">
              <a:spcBef>
                <a:spcPts val="0"/>
              </a:spcBef>
              <a:buClr>
                <a:schemeClr val="dk1"/>
              </a:buClr>
              <a:buFont typeface="Arial"/>
              <a:buNone/>
            </a:pPr>
            <a:endParaRPr/>
          </a:p>
          <a:p>
            <a:pPr lvl="0">
              <a:spcBef>
                <a:spcPts val="0"/>
              </a:spcBef>
              <a:buNone/>
            </a:pPr>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173450" y="202287"/>
            <a:ext cx="8229600" cy="1143000"/>
          </a:xfrm>
          <a:prstGeom prst="rect">
            <a:avLst/>
          </a:prstGeom>
        </p:spPr>
        <p:txBody>
          <a:bodyPr lIns="91425" tIns="91425" rIns="91425" bIns="91425" anchor="ctr" anchorCtr="0">
            <a:noAutofit/>
          </a:bodyPr>
          <a:lstStyle/>
          <a:p>
            <a:pPr lvl="0" algn="l" rtl="0">
              <a:spcBef>
                <a:spcPts val="0"/>
              </a:spcBef>
              <a:buNone/>
            </a:pPr>
            <a:r>
              <a:rPr lang="en-US" sz="3600">
                <a:solidFill>
                  <a:srgbClr val="0000FF"/>
                </a:solidFill>
              </a:rPr>
              <a:t>Carácter público de la investigación</a:t>
            </a:r>
            <a:r>
              <a:rPr lang="en-US" sz="3600"/>
              <a:t> </a:t>
            </a:r>
          </a:p>
        </p:txBody>
      </p:sp>
      <p:sp>
        <p:nvSpPr>
          <p:cNvPr id="188" name="Shape 188"/>
          <p:cNvSpPr txBox="1">
            <a:spLocks noGrp="1"/>
          </p:cNvSpPr>
          <p:nvPr>
            <p:ph type="title"/>
          </p:nvPr>
        </p:nvSpPr>
        <p:spPr>
          <a:xfrm>
            <a:off x="-200150" y="1284525"/>
            <a:ext cx="9144000" cy="1143000"/>
          </a:xfrm>
          <a:prstGeom prst="rect">
            <a:avLst/>
          </a:prstGeom>
        </p:spPr>
        <p:txBody>
          <a:bodyPr lIns="91425" tIns="91425" rIns="91425" bIns="91425" anchor="ctr" anchorCtr="0">
            <a:noAutofit/>
          </a:bodyPr>
          <a:lstStyle/>
          <a:p>
            <a:pPr lvl="0" rtl="0">
              <a:spcBef>
                <a:spcPts val="0"/>
              </a:spcBef>
              <a:buNone/>
            </a:pPr>
            <a:r>
              <a:rPr lang="en-US" sz="3000"/>
              <a:t>Fuente de financiamiento de la ciencia y tecnología</a:t>
            </a:r>
          </a:p>
        </p:txBody>
      </p:sp>
      <p:sp>
        <p:nvSpPr>
          <p:cNvPr id="189" name="Shape 189"/>
          <p:cNvSpPr txBox="1"/>
          <p:nvPr/>
        </p:nvSpPr>
        <p:spPr>
          <a:xfrm>
            <a:off x="0" y="6465600"/>
            <a:ext cx="9144000" cy="392400"/>
          </a:xfrm>
          <a:prstGeom prst="rect">
            <a:avLst/>
          </a:prstGeom>
          <a:noFill/>
          <a:ln>
            <a:noFill/>
          </a:ln>
        </p:spPr>
        <p:txBody>
          <a:bodyPr lIns="91425" tIns="91425" rIns="91425" bIns="91425" anchor="t" anchorCtr="0">
            <a:noAutofit/>
          </a:bodyPr>
          <a:lstStyle/>
          <a:p>
            <a:pPr lvl="0" algn="r" rtl="0">
              <a:spcBef>
                <a:spcPts val="0"/>
              </a:spcBef>
              <a:buNone/>
            </a:pPr>
            <a:r>
              <a:rPr lang="en-US"/>
              <a:t>OCDE, 2011 (Organización para la cooperación y el desarrollo económico) en Kreimer (2011)</a:t>
            </a:r>
          </a:p>
        </p:txBody>
      </p:sp>
      <p:pic>
        <p:nvPicPr>
          <p:cNvPr id="190" name="Shape 190"/>
          <p:cNvPicPr preferRelativeResize="0"/>
          <p:nvPr/>
        </p:nvPicPr>
        <p:blipFill>
          <a:blip r:embed="rId3">
            <a:alphaModFix/>
          </a:blip>
          <a:stretch>
            <a:fillRect/>
          </a:stretch>
        </p:blipFill>
        <p:spPr>
          <a:xfrm>
            <a:off x="1592525" y="2427525"/>
            <a:ext cx="5958950" cy="380947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88025" y="-12"/>
            <a:ext cx="8229600" cy="1143000"/>
          </a:xfrm>
          <a:prstGeom prst="rect">
            <a:avLst/>
          </a:prstGeom>
        </p:spPr>
        <p:txBody>
          <a:bodyPr lIns="91425" tIns="91425" rIns="91425" bIns="91425" anchor="ctr" anchorCtr="0">
            <a:noAutofit/>
          </a:bodyPr>
          <a:lstStyle/>
          <a:p>
            <a:pPr lvl="0" algn="l" rtl="0">
              <a:spcBef>
                <a:spcPts val="0"/>
              </a:spcBef>
              <a:buNone/>
            </a:pPr>
            <a:r>
              <a:rPr lang="en-US" sz="3200">
                <a:solidFill>
                  <a:srgbClr val="0000FF"/>
                </a:solidFill>
              </a:rPr>
              <a:t>Integración Subordinada</a:t>
            </a:r>
          </a:p>
        </p:txBody>
      </p:sp>
      <p:sp>
        <p:nvSpPr>
          <p:cNvPr id="196" name="Shape 196"/>
          <p:cNvSpPr txBox="1">
            <a:spLocks noGrp="1"/>
          </p:cNvSpPr>
          <p:nvPr>
            <p:ph type="body" idx="1"/>
          </p:nvPr>
        </p:nvSpPr>
        <p:spPr>
          <a:xfrm>
            <a:off x="88025" y="1020325"/>
            <a:ext cx="8229600" cy="1389900"/>
          </a:xfrm>
          <a:prstGeom prst="rect">
            <a:avLst/>
          </a:prstGeom>
        </p:spPr>
        <p:txBody>
          <a:bodyPr lIns="91425" tIns="91425" rIns="91425" bIns="91425" anchor="t" anchorCtr="0">
            <a:noAutofit/>
          </a:bodyPr>
          <a:lstStyle/>
          <a:p>
            <a:pPr marL="0" lvl="0" indent="0" algn="ctr" rtl="0">
              <a:spcBef>
                <a:spcPts val="0"/>
              </a:spcBef>
              <a:buNone/>
            </a:pPr>
            <a:r>
              <a:rPr lang="en-US" sz="2400">
                <a:latin typeface="Arial"/>
                <a:ea typeface="Arial"/>
                <a:cs typeface="Arial"/>
                <a:sym typeface="Arial"/>
              </a:rPr>
              <a:t>División internacional del trabajo científico</a:t>
            </a:r>
          </a:p>
          <a:p>
            <a:pPr marL="0" lvl="0" indent="0" algn="ctr" rtl="0">
              <a:spcBef>
                <a:spcPts val="0"/>
              </a:spcBef>
              <a:buNone/>
            </a:pPr>
            <a:r>
              <a:rPr lang="en-US" sz="2400">
                <a:latin typeface="Arial"/>
                <a:ea typeface="Arial"/>
                <a:cs typeface="Arial"/>
                <a:sym typeface="Arial"/>
              </a:rPr>
              <a:t>Mega-Redes de colaboración entre países centrales y periféricos (Programa MARCO)</a:t>
            </a:r>
          </a:p>
          <a:p>
            <a:pPr marL="0" lvl="0" indent="0" rtl="0">
              <a:spcBef>
                <a:spcPts val="0"/>
              </a:spcBef>
              <a:buNone/>
            </a:pPr>
            <a:endParaRPr sz="2400">
              <a:latin typeface="Arial"/>
              <a:ea typeface="Arial"/>
              <a:cs typeface="Arial"/>
              <a:sym typeface="Arial"/>
            </a:endParaRPr>
          </a:p>
          <a:p>
            <a:pPr marL="0" lvl="0" indent="0" rtl="0">
              <a:spcBef>
                <a:spcPts val="0"/>
              </a:spcBef>
              <a:buNone/>
            </a:pPr>
            <a:r>
              <a:rPr lang="en-US" sz="2400">
                <a:latin typeface="Arial"/>
                <a:ea typeface="Arial"/>
                <a:cs typeface="Arial"/>
                <a:sym typeface="Arial"/>
              </a:rPr>
              <a:t>                      </a:t>
            </a:r>
          </a:p>
          <a:p>
            <a:pPr marL="0" lvl="0" indent="0" rtl="0">
              <a:spcBef>
                <a:spcPts val="0"/>
              </a:spcBef>
              <a:buNone/>
            </a:pPr>
            <a:r>
              <a:rPr lang="en-US" sz="2400">
                <a:latin typeface="Arial"/>
                <a:ea typeface="Arial"/>
                <a:cs typeface="Arial"/>
                <a:sym typeface="Arial"/>
              </a:rPr>
              <a:t> </a:t>
            </a:r>
          </a:p>
          <a:p>
            <a:pPr marL="0" lvl="0" indent="0" rtl="0">
              <a:spcBef>
                <a:spcPts val="0"/>
              </a:spcBef>
              <a:buNone/>
            </a:pPr>
            <a:endParaRPr sz="2400">
              <a:latin typeface="Arial"/>
              <a:ea typeface="Arial"/>
              <a:cs typeface="Arial"/>
              <a:sym typeface="Arial"/>
            </a:endParaRPr>
          </a:p>
          <a:p>
            <a:pPr marL="0" lvl="0" indent="0" rtl="0">
              <a:spcBef>
                <a:spcPts val="0"/>
              </a:spcBef>
              <a:buNone/>
            </a:pPr>
            <a:endParaRPr sz="1100">
              <a:latin typeface="Arial"/>
              <a:ea typeface="Arial"/>
              <a:cs typeface="Arial"/>
              <a:sym typeface="Arial"/>
            </a:endParaRPr>
          </a:p>
          <a:p>
            <a:pPr marL="0" lvl="0" indent="-69850" rtl="0">
              <a:spcBef>
                <a:spcPts val="0"/>
              </a:spcBef>
              <a:buClr>
                <a:schemeClr val="dk1"/>
              </a:buClr>
              <a:buSzPct val="100000"/>
              <a:buFont typeface="Arial"/>
              <a:buNone/>
            </a:pPr>
            <a:endParaRPr sz="1100">
              <a:latin typeface="Arial"/>
              <a:ea typeface="Arial"/>
              <a:cs typeface="Arial"/>
              <a:sym typeface="Arial"/>
            </a:endParaRPr>
          </a:p>
        </p:txBody>
      </p:sp>
      <p:sp>
        <p:nvSpPr>
          <p:cNvPr id="197" name="Shape 197"/>
          <p:cNvSpPr txBox="1"/>
          <p:nvPr/>
        </p:nvSpPr>
        <p:spPr>
          <a:xfrm>
            <a:off x="4587125" y="2635750"/>
            <a:ext cx="4106100" cy="2606400"/>
          </a:xfrm>
          <a:prstGeom prst="rect">
            <a:avLst/>
          </a:prstGeom>
          <a:noFill/>
          <a:ln>
            <a:noFill/>
          </a:ln>
        </p:spPr>
        <p:txBody>
          <a:bodyPr lIns="91425" tIns="91425" rIns="91425" bIns="91425" anchor="t" anchorCtr="0">
            <a:noAutofit/>
          </a:bodyPr>
          <a:lstStyle/>
          <a:p>
            <a:pPr lvl="0" algn="ctr" rtl="0">
              <a:spcBef>
                <a:spcPts val="0"/>
              </a:spcBef>
              <a:buNone/>
            </a:pPr>
            <a:r>
              <a:rPr lang="en-US" sz="2400">
                <a:solidFill>
                  <a:schemeClr val="dk1"/>
                </a:solidFill>
              </a:rPr>
              <a:t>Ciencia periferiferica</a:t>
            </a:r>
          </a:p>
          <a:p>
            <a:pPr lvl="0" algn="ctr" rtl="0">
              <a:spcBef>
                <a:spcPts val="0"/>
              </a:spcBef>
              <a:buNone/>
            </a:pPr>
            <a:endParaRPr sz="2400">
              <a:solidFill>
                <a:schemeClr val="dk1"/>
              </a:solidFill>
            </a:endParaRPr>
          </a:p>
          <a:p>
            <a:pPr lvl="0" algn="ctr" rtl="0">
              <a:spcBef>
                <a:spcPts val="0"/>
              </a:spcBef>
              <a:buClr>
                <a:schemeClr val="dk1"/>
              </a:buClr>
              <a:buSzPct val="45833"/>
              <a:buFont typeface="Arial"/>
              <a:buNone/>
            </a:pPr>
            <a:r>
              <a:rPr lang="en-US" sz="2400">
                <a:solidFill>
                  <a:schemeClr val="dk1"/>
                </a:solidFill>
              </a:rPr>
              <a:t>Actividades rutinarias          Ciencia Hiper-normal</a:t>
            </a:r>
          </a:p>
          <a:p>
            <a:pPr lvl="0" algn="ctr" rtl="0">
              <a:spcBef>
                <a:spcPts val="0"/>
              </a:spcBef>
              <a:buClr>
                <a:schemeClr val="dk1"/>
              </a:buClr>
              <a:buFont typeface="Arial"/>
              <a:buNone/>
            </a:pPr>
            <a:endParaRPr sz="2400">
              <a:solidFill>
                <a:schemeClr val="dk1"/>
              </a:solidFill>
            </a:endParaRPr>
          </a:p>
          <a:p>
            <a:pPr lvl="0" algn="ctr" rtl="0">
              <a:spcBef>
                <a:spcPts val="0"/>
              </a:spcBef>
              <a:buNone/>
            </a:pPr>
            <a:endParaRPr/>
          </a:p>
        </p:txBody>
      </p:sp>
      <p:sp>
        <p:nvSpPr>
          <p:cNvPr id="198" name="Shape 198"/>
          <p:cNvSpPr txBox="1"/>
          <p:nvPr/>
        </p:nvSpPr>
        <p:spPr>
          <a:xfrm>
            <a:off x="146275" y="2655075"/>
            <a:ext cx="4499100" cy="3883200"/>
          </a:xfrm>
          <a:prstGeom prst="rect">
            <a:avLst/>
          </a:prstGeom>
          <a:noFill/>
          <a:ln>
            <a:noFill/>
          </a:ln>
        </p:spPr>
        <p:txBody>
          <a:bodyPr lIns="91425" tIns="91425" rIns="91425" bIns="91425" anchor="t" anchorCtr="0">
            <a:noAutofit/>
          </a:bodyPr>
          <a:lstStyle/>
          <a:p>
            <a:pPr lvl="0" algn="ctr" rtl="0">
              <a:spcBef>
                <a:spcPts val="0"/>
              </a:spcBef>
              <a:buNone/>
            </a:pPr>
            <a:r>
              <a:rPr lang="en-US" sz="2400">
                <a:solidFill>
                  <a:schemeClr val="dk1"/>
                </a:solidFill>
              </a:rPr>
              <a:t>Ciencia Central</a:t>
            </a:r>
          </a:p>
          <a:p>
            <a:pPr lvl="0" algn="ctr" rtl="0">
              <a:spcBef>
                <a:spcPts val="0"/>
              </a:spcBef>
              <a:buClr>
                <a:schemeClr val="dk1"/>
              </a:buClr>
              <a:buSzPct val="45833"/>
              <a:buFont typeface="Arial"/>
              <a:buNone/>
            </a:pPr>
            <a:r>
              <a:rPr lang="en-US" sz="2400">
                <a:solidFill>
                  <a:schemeClr val="dk1"/>
                </a:solidFill>
              </a:rPr>
              <a:t>       </a:t>
            </a:r>
          </a:p>
          <a:p>
            <a:pPr lvl="0" algn="ctr" rtl="0">
              <a:spcBef>
                <a:spcPts val="0"/>
              </a:spcBef>
              <a:buNone/>
            </a:pPr>
            <a:r>
              <a:rPr lang="en-US" sz="2400">
                <a:solidFill>
                  <a:schemeClr val="dk1"/>
                </a:solidFill>
              </a:rPr>
              <a:t>Define </a:t>
            </a:r>
            <a:r>
              <a:rPr lang="en-US" sz="2400" u="sng">
                <a:solidFill>
                  <a:schemeClr val="dk1"/>
                </a:solidFill>
              </a:rPr>
              <a:t>agendas de investigación </a:t>
            </a:r>
            <a:r>
              <a:rPr lang="en-US" sz="2400">
                <a:solidFill>
                  <a:schemeClr val="dk1"/>
                </a:solidFill>
              </a:rPr>
              <a:t> </a:t>
            </a:r>
          </a:p>
          <a:p>
            <a:pPr lvl="0" algn="ctr" rtl="0">
              <a:spcBef>
                <a:spcPts val="0"/>
              </a:spcBef>
              <a:buNone/>
            </a:pPr>
            <a:endParaRPr sz="2400">
              <a:solidFill>
                <a:schemeClr val="dk1"/>
              </a:solidFill>
            </a:endParaRPr>
          </a:p>
          <a:p>
            <a:pPr lvl="0" algn="ctr" rtl="0">
              <a:spcBef>
                <a:spcPts val="0"/>
              </a:spcBef>
              <a:buClr>
                <a:schemeClr val="dk1"/>
              </a:buClr>
              <a:buSzPct val="45833"/>
              <a:buFont typeface="Arial"/>
              <a:buNone/>
            </a:pPr>
            <a:r>
              <a:rPr lang="en-US" sz="2400">
                <a:solidFill>
                  <a:schemeClr val="dk1"/>
                </a:solidFill>
              </a:rPr>
              <a:t>Responden  a los intereses sociales, cognitivos y económicos de los grupos e instituciones dominantes en los países más desarrollados</a:t>
            </a:r>
          </a:p>
        </p:txBody>
      </p:sp>
      <p:sp>
        <p:nvSpPr>
          <p:cNvPr id="199" name="Shape 199"/>
          <p:cNvSpPr txBox="1"/>
          <p:nvPr/>
        </p:nvSpPr>
        <p:spPr>
          <a:xfrm>
            <a:off x="5118575" y="4396225"/>
            <a:ext cx="3043200" cy="2022300"/>
          </a:xfrm>
          <a:prstGeom prst="rect">
            <a:avLst/>
          </a:prstGeom>
          <a:noFill/>
          <a:ln>
            <a:noFill/>
          </a:ln>
        </p:spPr>
        <p:txBody>
          <a:bodyPr lIns="91425" tIns="91425" rIns="91425" bIns="91425" anchor="t" anchorCtr="0">
            <a:noAutofit/>
          </a:bodyPr>
          <a:lstStyle/>
          <a:p>
            <a:pPr lvl="0" algn="ctr" rtl="0">
              <a:spcBef>
                <a:spcPts val="0"/>
              </a:spcBef>
              <a:buNone/>
            </a:pPr>
            <a:r>
              <a:rPr lang="en-US" sz="1800" b="1">
                <a:solidFill>
                  <a:schemeClr val="dk1"/>
                </a:solidFill>
              </a:rPr>
              <a:t>Subsidios</a:t>
            </a:r>
          </a:p>
          <a:p>
            <a:pPr lvl="0" algn="ctr" rtl="0">
              <a:spcBef>
                <a:spcPts val="0"/>
              </a:spcBef>
              <a:buNone/>
            </a:pPr>
            <a:endParaRPr sz="1800" b="1">
              <a:solidFill>
                <a:schemeClr val="dk1"/>
              </a:solidFill>
            </a:endParaRPr>
          </a:p>
          <a:p>
            <a:pPr lvl="0" algn="ctr" rtl="0">
              <a:spcBef>
                <a:spcPts val="0"/>
              </a:spcBef>
              <a:buClr>
                <a:schemeClr val="dk1"/>
              </a:buClr>
              <a:buSzPct val="61111"/>
              <a:buFont typeface="Arial"/>
              <a:buNone/>
            </a:pPr>
            <a:r>
              <a:rPr lang="en-US" sz="1800" b="1">
                <a:solidFill>
                  <a:schemeClr val="dk1"/>
                </a:solidFill>
              </a:rPr>
              <a:t> </a:t>
            </a:r>
            <a:r>
              <a:rPr lang="en-US" sz="2400" b="1" u="sng">
                <a:solidFill>
                  <a:srgbClr val="0000FF"/>
                </a:solidFill>
              </a:rPr>
              <a:t>Reproducción ampliada de capital simbólico</a:t>
            </a:r>
          </a:p>
          <a:p>
            <a:pPr lvl="0" rtl="0">
              <a:spcBef>
                <a:spcPts val="0"/>
              </a:spcBef>
              <a:buNone/>
            </a:pPr>
            <a:endParaRPr/>
          </a:p>
        </p:txBody>
      </p:sp>
      <p:cxnSp>
        <p:nvCxnSpPr>
          <p:cNvPr id="200" name="Shape 200"/>
          <p:cNvCxnSpPr/>
          <p:nvPr/>
        </p:nvCxnSpPr>
        <p:spPr>
          <a:xfrm>
            <a:off x="2402475" y="3179250"/>
            <a:ext cx="14700" cy="291300"/>
          </a:xfrm>
          <a:prstGeom prst="straightConnector1">
            <a:avLst/>
          </a:prstGeom>
          <a:noFill/>
          <a:ln w="28575" cap="flat" cmpd="sng">
            <a:solidFill>
              <a:schemeClr val="dk2"/>
            </a:solidFill>
            <a:prstDash val="solid"/>
            <a:round/>
            <a:headEnd type="none" w="lg" len="lg"/>
            <a:tailEnd type="triangle" w="lg" len="lg"/>
          </a:ln>
        </p:spPr>
      </p:cxnSp>
      <p:cxnSp>
        <p:nvCxnSpPr>
          <p:cNvPr id="201" name="Shape 201"/>
          <p:cNvCxnSpPr/>
          <p:nvPr/>
        </p:nvCxnSpPr>
        <p:spPr>
          <a:xfrm>
            <a:off x="2402475" y="4322250"/>
            <a:ext cx="14700" cy="291300"/>
          </a:xfrm>
          <a:prstGeom prst="straightConnector1">
            <a:avLst/>
          </a:prstGeom>
          <a:noFill/>
          <a:ln w="28575" cap="flat" cmpd="sng">
            <a:solidFill>
              <a:schemeClr val="dk2"/>
            </a:solidFill>
            <a:prstDash val="solid"/>
            <a:round/>
            <a:headEnd type="none" w="lg" len="lg"/>
            <a:tailEnd type="triangle" w="lg" len="lg"/>
          </a:ln>
        </p:spPr>
      </p:cxnSp>
      <p:cxnSp>
        <p:nvCxnSpPr>
          <p:cNvPr id="202" name="Shape 202"/>
          <p:cNvCxnSpPr/>
          <p:nvPr/>
        </p:nvCxnSpPr>
        <p:spPr>
          <a:xfrm>
            <a:off x="6632825" y="3179250"/>
            <a:ext cx="14700" cy="291300"/>
          </a:xfrm>
          <a:prstGeom prst="straightConnector1">
            <a:avLst/>
          </a:prstGeom>
          <a:noFill/>
          <a:ln w="28575" cap="flat" cmpd="sng">
            <a:solidFill>
              <a:schemeClr val="dk2"/>
            </a:solidFill>
            <a:prstDash val="solid"/>
            <a:round/>
            <a:headEnd type="none" w="lg" len="lg"/>
            <a:tailEnd type="triangle" w="lg" len="lg"/>
          </a:ln>
        </p:spPr>
      </p:cxnSp>
      <p:cxnSp>
        <p:nvCxnSpPr>
          <p:cNvPr id="203" name="Shape 203"/>
          <p:cNvCxnSpPr/>
          <p:nvPr/>
        </p:nvCxnSpPr>
        <p:spPr>
          <a:xfrm flipH="1">
            <a:off x="4688425" y="2703250"/>
            <a:ext cx="12300" cy="3883200"/>
          </a:xfrm>
          <a:prstGeom prst="straightConnector1">
            <a:avLst/>
          </a:prstGeom>
          <a:noFill/>
          <a:ln w="9525" cap="flat" cmpd="sng">
            <a:solidFill>
              <a:schemeClr val="dk2"/>
            </a:solidFill>
            <a:prstDash val="solid"/>
            <a:round/>
            <a:headEnd type="none" w="lg" len="lg"/>
            <a:tailEnd type="none" w="lg" len="lg"/>
          </a:ln>
        </p:spPr>
      </p:cxnSp>
      <p:cxnSp>
        <p:nvCxnSpPr>
          <p:cNvPr id="204" name="Shape 204"/>
          <p:cNvCxnSpPr/>
          <p:nvPr/>
        </p:nvCxnSpPr>
        <p:spPr>
          <a:xfrm>
            <a:off x="3734275" y="2964150"/>
            <a:ext cx="1245300" cy="14700"/>
          </a:xfrm>
          <a:prstGeom prst="straightConnector1">
            <a:avLst/>
          </a:prstGeom>
          <a:noFill/>
          <a:ln w="28575" cap="flat" cmpd="sng">
            <a:solidFill>
              <a:schemeClr val="dk2"/>
            </a:solidFill>
            <a:prstDash val="solid"/>
            <a:round/>
            <a:headEnd type="none" w="lg" len="lg"/>
            <a:tailEnd type="triangle" w="lg" len="lg"/>
          </a:ln>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Shape 209" descr="Kreimer.jpg"/>
          <p:cNvPicPr preferRelativeResize="0"/>
          <p:nvPr/>
        </p:nvPicPr>
        <p:blipFill rotWithShape="1">
          <a:blip r:embed="rId3">
            <a:alphaModFix/>
          </a:blip>
          <a:srcRect l="26789" t="18910" r="-3417"/>
          <a:stretch/>
        </p:blipFill>
        <p:spPr>
          <a:xfrm>
            <a:off x="293525" y="1835956"/>
            <a:ext cx="2051724" cy="1628267"/>
          </a:xfrm>
          <a:prstGeom prst="rect">
            <a:avLst/>
          </a:prstGeom>
          <a:noFill/>
          <a:ln>
            <a:noFill/>
          </a:ln>
        </p:spPr>
      </p:pic>
      <p:sp>
        <p:nvSpPr>
          <p:cNvPr id="210" name="Shape 210"/>
          <p:cNvSpPr/>
          <p:nvPr/>
        </p:nvSpPr>
        <p:spPr>
          <a:xfrm>
            <a:off x="2216050" y="2613325"/>
            <a:ext cx="6754500" cy="1865700"/>
          </a:xfrm>
          <a:prstGeom prst="wedgeRoundRectCallout">
            <a:avLst>
              <a:gd name="adj1" fmla="val -61868"/>
              <a:gd name="adj2" fmla="val -56538"/>
              <a:gd name="adj3" fmla="val 0"/>
            </a:avLst>
          </a:prstGeom>
          <a:noFill/>
          <a:ln w="38100"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11" name="Shape 211"/>
          <p:cNvSpPr txBox="1"/>
          <p:nvPr/>
        </p:nvSpPr>
        <p:spPr>
          <a:xfrm>
            <a:off x="2367250" y="2670775"/>
            <a:ext cx="6604500" cy="2055600"/>
          </a:xfrm>
          <a:prstGeom prst="rect">
            <a:avLst/>
          </a:prstGeom>
          <a:noFill/>
          <a:ln>
            <a:noFill/>
          </a:ln>
        </p:spPr>
        <p:txBody>
          <a:bodyPr lIns="91425" tIns="91425" rIns="91425" bIns="91425" anchor="t" anchorCtr="0">
            <a:noAutofit/>
          </a:bodyPr>
          <a:lstStyle/>
          <a:p>
            <a:pPr lvl="0" rtl="0">
              <a:spcBef>
                <a:spcPts val="0"/>
              </a:spcBef>
              <a:buClr>
                <a:schemeClr val="dk1"/>
              </a:buClr>
              <a:buSzPct val="61111"/>
              <a:buFont typeface="Arial"/>
              <a:buNone/>
            </a:pPr>
            <a:r>
              <a:rPr lang="en-US" sz="1800"/>
              <a:t>La práctica científica se va burocratizando en un conjunto de prácticas cuyo sentido va siendo desplazado desde un contrato implícito con la sociedad en una promesa de proveer explicaciones sobre el mundo físico, natural y social, y modos de intervenir sobre él, hacia la mera reproducción del aparato institucional y humano de la ciencia. </a:t>
            </a:r>
          </a:p>
          <a:p>
            <a:pPr lvl="0" rtl="0">
              <a:spcBef>
                <a:spcPts val="0"/>
              </a:spcBef>
              <a:buNone/>
            </a:pPr>
            <a:endParaRPr sz="1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Shape 91"/>
          <p:cNvPicPr preferRelativeResize="0"/>
          <p:nvPr/>
        </p:nvPicPr>
        <p:blipFill rotWithShape="1">
          <a:blip r:embed="rId3">
            <a:alphaModFix/>
          </a:blip>
          <a:srcRect t="6524"/>
          <a:stretch/>
        </p:blipFill>
        <p:spPr>
          <a:xfrm>
            <a:off x="1016550" y="12450"/>
            <a:ext cx="7110900" cy="3071700"/>
          </a:xfrm>
          <a:prstGeom prst="rect">
            <a:avLst/>
          </a:prstGeom>
          <a:noFill/>
          <a:ln>
            <a:noFill/>
          </a:ln>
        </p:spPr>
      </p:pic>
      <p:pic>
        <p:nvPicPr>
          <p:cNvPr id="92" name="Shape 92"/>
          <p:cNvPicPr preferRelativeResize="0"/>
          <p:nvPr/>
        </p:nvPicPr>
        <p:blipFill rotWithShape="1">
          <a:blip r:embed="rId4">
            <a:alphaModFix/>
          </a:blip>
          <a:srcRect/>
          <a:stretch/>
        </p:blipFill>
        <p:spPr>
          <a:xfrm>
            <a:off x="1606880" y="3014708"/>
            <a:ext cx="5858400" cy="828600"/>
          </a:xfrm>
          <a:prstGeom prst="rect">
            <a:avLst/>
          </a:prstGeom>
          <a:noFill/>
          <a:ln>
            <a:noFill/>
          </a:ln>
        </p:spPr>
      </p:pic>
      <p:pic>
        <p:nvPicPr>
          <p:cNvPr id="93" name="Shape 93"/>
          <p:cNvPicPr preferRelativeResize="0"/>
          <p:nvPr/>
        </p:nvPicPr>
        <p:blipFill>
          <a:blip r:embed="rId5">
            <a:alphaModFix/>
          </a:blip>
          <a:stretch>
            <a:fillRect/>
          </a:stretch>
        </p:blipFill>
        <p:spPr>
          <a:xfrm>
            <a:off x="1247762" y="5507600"/>
            <a:ext cx="6648450" cy="1238250"/>
          </a:xfrm>
          <a:prstGeom prst="rect">
            <a:avLst/>
          </a:prstGeom>
          <a:noFill/>
          <a:ln>
            <a:noFill/>
          </a:ln>
        </p:spPr>
      </p:pic>
      <p:pic>
        <p:nvPicPr>
          <p:cNvPr id="94" name="Shape 94"/>
          <p:cNvPicPr preferRelativeResize="0"/>
          <p:nvPr/>
        </p:nvPicPr>
        <p:blipFill>
          <a:blip r:embed="rId6">
            <a:alphaModFix/>
          </a:blip>
          <a:stretch>
            <a:fillRect/>
          </a:stretch>
        </p:blipFill>
        <p:spPr>
          <a:xfrm>
            <a:off x="1352537" y="3316850"/>
            <a:ext cx="6438900" cy="1200150"/>
          </a:xfrm>
          <a:prstGeom prst="rect">
            <a:avLst/>
          </a:prstGeom>
          <a:noFill/>
          <a:ln>
            <a:noFill/>
          </a:ln>
        </p:spPr>
      </p:pic>
      <p:pic>
        <p:nvPicPr>
          <p:cNvPr id="95" name="Shape 95"/>
          <p:cNvPicPr preferRelativeResize="0"/>
          <p:nvPr/>
        </p:nvPicPr>
        <p:blipFill>
          <a:blip r:embed="rId7">
            <a:alphaModFix/>
          </a:blip>
          <a:stretch>
            <a:fillRect/>
          </a:stretch>
        </p:blipFill>
        <p:spPr>
          <a:xfrm>
            <a:off x="6600100" y="5088508"/>
            <a:ext cx="1228725" cy="266700"/>
          </a:xfrm>
          <a:prstGeom prst="rect">
            <a:avLst/>
          </a:prstGeom>
          <a:noFill/>
          <a:ln>
            <a:noFill/>
          </a:ln>
        </p:spPr>
      </p:pic>
      <p:pic>
        <p:nvPicPr>
          <p:cNvPr id="96" name="Shape 96" descr="Kreimer.jpg"/>
          <p:cNvPicPr preferRelativeResize="0"/>
          <p:nvPr/>
        </p:nvPicPr>
        <p:blipFill rotWithShape="1">
          <a:blip r:embed="rId8">
            <a:alphaModFix/>
          </a:blip>
          <a:srcRect l="26789" t="18910" r="-3417"/>
          <a:stretch/>
        </p:blipFill>
        <p:spPr>
          <a:xfrm>
            <a:off x="3780050" y="4059025"/>
            <a:ext cx="1825300" cy="144857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3">
            <a:alphaModFix/>
          </a:blip>
          <a:srcRect/>
          <a:stretch/>
        </p:blipFill>
        <p:spPr>
          <a:xfrm>
            <a:off x="57655" y="714304"/>
            <a:ext cx="8889000" cy="6143700"/>
          </a:xfrm>
          <a:prstGeom prst="rect">
            <a:avLst/>
          </a:prstGeom>
          <a:noFill/>
          <a:ln>
            <a:noFill/>
          </a:ln>
        </p:spPr>
      </p:pic>
      <p:sp>
        <p:nvSpPr>
          <p:cNvPr id="102" name="Shape 102"/>
          <p:cNvSpPr txBox="1"/>
          <p:nvPr/>
        </p:nvSpPr>
        <p:spPr>
          <a:xfrm>
            <a:off x="260600" y="82300"/>
            <a:ext cx="5692200" cy="548700"/>
          </a:xfrm>
          <a:prstGeom prst="rect">
            <a:avLst/>
          </a:prstGeom>
          <a:noFill/>
          <a:ln>
            <a:noFill/>
          </a:ln>
        </p:spPr>
        <p:txBody>
          <a:bodyPr lIns="91425" tIns="91425" rIns="91425" bIns="91425" anchor="t" anchorCtr="0">
            <a:noAutofit/>
          </a:bodyPr>
          <a:lstStyle/>
          <a:p>
            <a:pPr lvl="0" rtl="0">
              <a:spcBef>
                <a:spcPts val="0"/>
              </a:spcBef>
              <a:buNone/>
            </a:pPr>
            <a:r>
              <a:rPr lang="en-US" sz="2400"/>
              <a:t>How to review a paper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p:nvPr/>
        </p:nvSpPr>
        <p:spPr>
          <a:xfrm>
            <a:off x="260600" y="82300"/>
            <a:ext cx="5692200" cy="548700"/>
          </a:xfrm>
          <a:prstGeom prst="rect">
            <a:avLst/>
          </a:prstGeom>
          <a:noFill/>
          <a:ln>
            <a:noFill/>
          </a:ln>
        </p:spPr>
        <p:txBody>
          <a:bodyPr lIns="91425" tIns="91425" rIns="91425" bIns="91425" anchor="t" anchorCtr="0">
            <a:noAutofit/>
          </a:bodyPr>
          <a:lstStyle/>
          <a:p>
            <a:pPr lvl="0" rtl="0">
              <a:spcBef>
                <a:spcPts val="0"/>
              </a:spcBef>
              <a:buNone/>
            </a:pPr>
            <a:r>
              <a:rPr lang="en-US" sz="2400"/>
              <a:t>How to review a paper</a:t>
            </a:r>
          </a:p>
        </p:txBody>
      </p:sp>
      <p:sp>
        <p:nvSpPr>
          <p:cNvPr id="108" name="Shape 108"/>
          <p:cNvSpPr txBox="1"/>
          <p:nvPr/>
        </p:nvSpPr>
        <p:spPr>
          <a:xfrm>
            <a:off x="299800" y="961875"/>
            <a:ext cx="7644900" cy="5484000"/>
          </a:xfrm>
          <a:prstGeom prst="rect">
            <a:avLst/>
          </a:prstGeom>
          <a:noFill/>
          <a:ln>
            <a:noFill/>
          </a:ln>
        </p:spPr>
        <p:txBody>
          <a:bodyPr lIns="91425" tIns="91425" rIns="91425" bIns="91425" anchor="t" anchorCtr="0">
            <a:noAutofit/>
          </a:bodyPr>
          <a:lstStyle/>
          <a:p>
            <a:pPr lvl="0" rtl="0">
              <a:spcBef>
                <a:spcPts val="0"/>
              </a:spcBef>
              <a:buNone/>
            </a:pPr>
            <a:endParaRPr sz="1800"/>
          </a:p>
          <a:p>
            <a:pPr marL="457200" lvl="0" indent="-342900" rtl="0">
              <a:lnSpc>
                <a:spcPct val="200000"/>
              </a:lnSpc>
              <a:spcBef>
                <a:spcPts val="0"/>
              </a:spcBef>
              <a:buSzPct val="100000"/>
              <a:buAutoNum type="arabicPeriod"/>
            </a:pPr>
            <a:r>
              <a:rPr lang="en-US" sz="1800"/>
              <a:t>Calidad científica</a:t>
            </a:r>
          </a:p>
          <a:p>
            <a:pPr marL="457200" lvl="0" indent="-342900" rtl="0">
              <a:lnSpc>
                <a:spcPct val="200000"/>
              </a:lnSpc>
              <a:spcBef>
                <a:spcPts val="0"/>
              </a:spcBef>
              <a:buSzPct val="100000"/>
              <a:buAutoNum type="arabicPeriod"/>
            </a:pPr>
            <a:r>
              <a:rPr lang="en-US" sz="1800"/>
              <a:t>Presentación</a:t>
            </a:r>
          </a:p>
          <a:p>
            <a:pPr marL="457200" lvl="0" indent="-342900" rtl="0">
              <a:lnSpc>
                <a:spcPct val="200000"/>
              </a:lnSpc>
              <a:spcBef>
                <a:spcPts val="0"/>
              </a:spcBef>
              <a:buSzPct val="100000"/>
              <a:buAutoNum type="arabicPeriod"/>
            </a:pPr>
            <a:r>
              <a:rPr lang="en-US" sz="1800"/>
              <a:t>Violaciones en la investigación</a:t>
            </a:r>
          </a:p>
          <a:p>
            <a:pPr marL="457200" lvl="0" indent="-342900" rtl="0">
              <a:lnSpc>
                <a:spcPct val="200000"/>
              </a:lnSpc>
              <a:spcBef>
                <a:spcPts val="0"/>
              </a:spcBef>
              <a:buSzPct val="100000"/>
              <a:buAutoNum type="arabicPeriod"/>
            </a:pPr>
            <a:r>
              <a:rPr lang="en-US" sz="1800"/>
              <a:t>Clasificación</a:t>
            </a:r>
          </a:p>
          <a:p>
            <a:pPr marL="457200" lvl="0" indent="-342900" rtl="0">
              <a:lnSpc>
                <a:spcPct val="200000"/>
              </a:lnSpc>
              <a:spcBef>
                <a:spcPts val="0"/>
              </a:spcBef>
              <a:buSzPct val="100000"/>
              <a:buAutoNum type="arabicPeriod"/>
            </a:pPr>
            <a:r>
              <a:rPr lang="en-US" sz="1800"/>
              <a:t>Comentarios confidenciales</a:t>
            </a:r>
          </a:p>
          <a:p>
            <a:pPr marL="457200" lvl="0" indent="-342900" rtl="0">
              <a:lnSpc>
                <a:spcPct val="200000"/>
              </a:lnSpc>
              <a:spcBef>
                <a:spcPts val="0"/>
              </a:spcBef>
              <a:buSzPct val="100000"/>
              <a:buAutoNum type="arabicPeriod"/>
            </a:pPr>
            <a:r>
              <a:rPr lang="en-US" sz="1800"/>
              <a:t>Comentarios al autor</a:t>
            </a:r>
          </a:p>
          <a:p>
            <a:pPr marL="457200" lvl="0" indent="-342900" rtl="0">
              <a:lnSpc>
                <a:spcPct val="200000"/>
              </a:lnSpc>
              <a:spcBef>
                <a:spcPts val="0"/>
              </a:spcBef>
              <a:buSzPct val="100000"/>
              <a:buAutoNum type="arabicPeriod"/>
            </a:pPr>
            <a:r>
              <a:rPr lang="en-US" sz="1800"/>
              <a:t>Documento privilegiado</a:t>
            </a:r>
          </a:p>
        </p:txBody>
      </p:sp>
      <p:pic>
        <p:nvPicPr>
          <p:cNvPr id="109" name="Shape 109"/>
          <p:cNvPicPr preferRelativeResize="0"/>
          <p:nvPr/>
        </p:nvPicPr>
        <p:blipFill rotWithShape="1">
          <a:blip r:embed="rId3">
            <a:alphaModFix/>
          </a:blip>
          <a:srcRect b="94547"/>
          <a:stretch/>
        </p:blipFill>
        <p:spPr>
          <a:xfrm>
            <a:off x="57650" y="714303"/>
            <a:ext cx="8889000" cy="335100"/>
          </a:xfrm>
          <a:prstGeom prst="rect">
            <a:avLst/>
          </a:prstGeom>
          <a:noFill/>
          <a:ln>
            <a:noFill/>
          </a:ln>
        </p:spPr>
      </p:pic>
      <p:pic>
        <p:nvPicPr>
          <p:cNvPr id="110" name="Shape 110"/>
          <p:cNvPicPr preferRelativeResize="0"/>
          <p:nvPr/>
        </p:nvPicPr>
        <p:blipFill rotWithShape="1">
          <a:blip r:embed="rId3">
            <a:alphaModFix/>
          </a:blip>
          <a:srcRect t="96340"/>
          <a:stretch/>
        </p:blipFill>
        <p:spPr>
          <a:xfrm>
            <a:off x="57650" y="6633153"/>
            <a:ext cx="8889000" cy="2250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p:nvPr/>
        </p:nvSpPr>
        <p:spPr>
          <a:xfrm>
            <a:off x="87900" y="102875"/>
            <a:ext cx="8968200" cy="1093200"/>
          </a:xfrm>
          <a:prstGeom prst="rect">
            <a:avLst/>
          </a:prstGeom>
          <a:noFill/>
          <a:ln>
            <a:noFill/>
          </a:ln>
        </p:spPr>
        <p:txBody>
          <a:bodyPr lIns="91425" tIns="91425" rIns="91425" bIns="91425" anchor="ctr" anchorCtr="0">
            <a:noAutofit/>
          </a:bodyPr>
          <a:lstStyle/>
          <a:p>
            <a:pPr marL="342900" lvl="0" indent="-139700" rtl="0">
              <a:spcBef>
                <a:spcPts val="640"/>
              </a:spcBef>
              <a:buNone/>
            </a:pPr>
            <a:r>
              <a:rPr lang="en-US" sz="2400">
                <a:solidFill>
                  <a:schemeClr val="dk1"/>
                </a:solidFill>
                <a:latin typeface="Calibri"/>
                <a:ea typeface="Calibri"/>
                <a:cs typeface="Calibri"/>
                <a:sym typeface="Calibri"/>
              </a:rPr>
              <a:t>The reviewers should write reviews in a collegial constructive manner...</a:t>
            </a:r>
          </a:p>
        </p:txBody>
      </p:sp>
      <p:pic>
        <p:nvPicPr>
          <p:cNvPr id="116" name="Shape 116"/>
          <p:cNvPicPr preferRelativeResize="0"/>
          <p:nvPr/>
        </p:nvPicPr>
        <p:blipFill>
          <a:blip r:embed="rId3">
            <a:alphaModFix/>
          </a:blip>
          <a:stretch>
            <a:fillRect/>
          </a:stretch>
        </p:blipFill>
        <p:spPr>
          <a:xfrm>
            <a:off x="288487" y="1168699"/>
            <a:ext cx="8567025" cy="817599"/>
          </a:xfrm>
          <a:prstGeom prst="rect">
            <a:avLst/>
          </a:prstGeom>
          <a:noFill/>
          <a:ln>
            <a:noFill/>
          </a:ln>
        </p:spPr>
      </p:pic>
      <p:pic>
        <p:nvPicPr>
          <p:cNvPr id="117" name="Shape 117"/>
          <p:cNvPicPr preferRelativeResize="0"/>
          <p:nvPr/>
        </p:nvPicPr>
        <p:blipFill>
          <a:blip r:embed="rId4">
            <a:alphaModFix/>
          </a:blip>
          <a:stretch>
            <a:fillRect/>
          </a:stretch>
        </p:blipFill>
        <p:spPr>
          <a:xfrm>
            <a:off x="254075" y="2045475"/>
            <a:ext cx="8567025" cy="869625"/>
          </a:xfrm>
          <a:prstGeom prst="rect">
            <a:avLst/>
          </a:prstGeom>
          <a:noFill/>
          <a:ln>
            <a:noFill/>
          </a:ln>
        </p:spPr>
      </p:pic>
      <p:pic>
        <p:nvPicPr>
          <p:cNvPr id="118" name="Shape 118"/>
          <p:cNvPicPr preferRelativeResize="0"/>
          <p:nvPr/>
        </p:nvPicPr>
        <p:blipFill>
          <a:blip r:embed="rId5">
            <a:alphaModFix/>
          </a:blip>
          <a:stretch>
            <a:fillRect/>
          </a:stretch>
        </p:blipFill>
        <p:spPr>
          <a:xfrm>
            <a:off x="304800" y="4743899"/>
            <a:ext cx="8567025" cy="817599"/>
          </a:xfrm>
          <a:prstGeom prst="rect">
            <a:avLst/>
          </a:prstGeom>
          <a:noFill/>
          <a:ln>
            <a:noFill/>
          </a:ln>
        </p:spPr>
      </p:pic>
      <p:sp>
        <p:nvSpPr>
          <p:cNvPr id="119" name="Shape 119"/>
          <p:cNvSpPr txBox="1"/>
          <p:nvPr/>
        </p:nvSpPr>
        <p:spPr>
          <a:xfrm>
            <a:off x="53500" y="3716700"/>
            <a:ext cx="8968200" cy="1018800"/>
          </a:xfrm>
          <a:prstGeom prst="rect">
            <a:avLst/>
          </a:prstGeom>
          <a:noFill/>
          <a:ln>
            <a:noFill/>
          </a:ln>
        </p:spPr>
        <p:txBody>
          <a:bodyPr lIns="91425" tIns="91425" rIns="91425" bIns="91425" anchor="ctr" anchorCtr="0">
            <a:noAutofit/>
          </a:bodyPr>
          <a:lstStyle/>
          <a:p>
            <a:pPr marL="342900" lvl="0" indent="-139700" rtl="0">
              <a:spcBef>
                <a:spcPts val="640"/>
              </a:spcBef>
              <a:buNone/>
            </a:pPr>
            <a:r>
              <a:rPr lang="en-US" sz="2400">
                <a:solidFill>
                  <a:schemeClr val="dk1"/>
                </a:solidFill>
                <a:latin typeface="Calibri"/>
                <a:ea typeface="Calibri"/>
                <a:cs typeface="Calibri"/>
                <a:sym typeface="Calibri"/>
              </a:rPr>
              <a:t>The reviewers should agree to review only those manuscripts that can be completed on time...</a:t>
            </a:r>
          </a:p>
        </p:txBody>
      </p:sp>
      <p:pic>
        <p:nvPicPr>
          <p:cNvPr id="120" name="Shape 120"/>
          <p:cNvPicPr preferRelativeResize="0"/>
          <p:nvPr/>
        </p:nvPicPr>
        <p:blipFill>
          <a:blip r:embed="rId6">
            <a:alphaModFix/>
          </a:blip>
          <a:stretch>
            <a:fillRect/>
          </a:stretch>
        </p:blipFill>
        <p:spPr>
          <a:xfrm>
            <a:off x="304800" y="5637700"/>
            <a:ext cx="8567024" cy="819867"/>
          </a:xfrm>
          <a:prstGeom prst="rect">
            <a:avLst/>
          </a:prstGeom>
          <a:noFill/>
          <a:ln>
            <a:noFill/>
          </a:ln>
        </p:spPr>
      </p:pic>
      <p:pic>
        <p:nvPicPr>
          <p:cNvPr id="121" name="Shape 121"/>
          <p:cNvPicPr preferRelativeResize="0"/>
          <p:nvPr/>
        </p:nvPicPr>
        <p:blipFill>
          <a:blip r:embed="rId7">
            <a:alphaModFix/>
          </a:blip>
          <a:stretch>
            <a:fillRect/>
          </a:stretch>
        </p:blipFill>
        <p:spPr>
          <a:xfrm>
            <a:off x="304800" y="3004649"/>
            <a:ext cx="8703124" cy="622506"/>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a:t>¿Qué más nos puede decir este artículo?</a:t>
            </a:r>
          </a:p>
        </p:txBody>
      </p:sp>
      <p:sp>
        <p:nvSpPr>
          <p:cNvPr id="127" name="Shape 127"/>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457200" marR="0" lvl="0" indent="-336550" algn="l" rtl="0">
              <a:spcBef>
                <a:spcPts val="0"/>
              </a:spcBef>
              <a:buSzPct val="100000"/>
            </a:pPr>
            <a:r>
              <a:rPr lang="en-US" sz="1700"/>
              <a:t>“Being invited to review a manuscript is an honor, not only because you are being recognized for your eminence in a particular area of research but also because of the responsibility and service you provide to the journal and </a:t>
            </a:r>
            <a:r>
              <a:rPr lang="en-US" sz="1700" b="1"/>
              <a:t>scientific community</a:t>
            </a:r>
            <a:r>
              <a:rPr lang="en-US" sz="1700"/>
              <a:t>.”</a:t>
            </a:r>
          </a:p>
          <a:p>
            <a:pPr marL="0" marR="0" lvl="0" indent="0" algn="l" rtl="0">
              <a:spcBef>
                <a:spcPts val="0"/>
              </a:spcBef>
              <a:buNone/>
            </a:pPr>
            <a:r>
              <a:rPr lang="en-US" sz="1700"/>
              <a:t> </a:t>
            </a:r>
          </a:p>
          <a:p>
            <a:pPr marL="457200" marR="0" lvl="0" indent="-336550" algn="l" rtl="0">
              <a:spcBef>
                <a:spcPts val="0"/>
              </a:spcBef>
              <a:buSzPct val="100000"/>
            </a:pPr>
            <a:r>
              <a:rPr lang="en-US" sz="1700"/>
              <a:t>“Reviewers, for the most part, act in this capacity from a </a:t>
            </a:r>
            <a:r>
              <a:rPr lang="en-US" sz="1700" b="1"/>
              <a:t>sense of duty</a:t>
            </a:r>
            <a:r>
              <a:rPr lang="en-US" sz="1700"/>
              <a:t>, </a:t>
            </a:r>
            <a:r>
              <a:rPr lang="en-US" sz="1700" b="1"/>
              <a:t>selflessness</a:t>
            </a:r>
            <a:r>
              <a:rPr lang="en-US" sz="1700"/>
              <a:t>, and a </a:t>
            </a:r>
            <a:r>
              <a:rPr lang="en-US" sz="1700" b="1"/>
              <a:t>desire to contribute in an important way to the maintenance of high standards </a:t>
            </a:r>
            <a:r>
              <a:rPr lang="en-US" sz="1700"/>
              <a:t>and veracity in their specific areas of research.” </a:t>
            </a:r>
          </a:p>
          <a:p>
            <a:pPr marL="0" marR="0" lvl="0" indent="0" algn="l" rtl="0">
              <a:spcBef>
                <a:spcPts val="0"/>
              </a:spcBef>
              <a:buNone/>
            </a:pPr>
            <a:endParaRPr sz="1700"/>
          </a:p>
          <a:p>
            <a:pPr marL="457200" marR="0" lvl="0" indent="-336550" algn="l" rtl="0">
              <a:spcBef>
                <a:spcPts val="0"/>
              </a:spcBef>
              <a:buSzPct val="100000"/>
            </a:pPr>
            <a:r>
              <a:rPr lang="en-US" sz="1700"/>
              <a:t>“From a practical point of view, publishing your own manuscripts depends on the quality and </a:t>
            </a:r>
            <a:r>
              <a:rPr lang="en-US" sz="1700" b="1"/>
              <a:t>altruism </a:t>
            </a:r>
            <a:r>
              <a:rPr lang="en-US" sz="1700"/>
              <a:t>of other peer reviewers, and you undoubtedly desire your own work to be evaluated carefully and fairly.” </a:t>
            </a:r>
          </a:p>
        </p:txBody>
      </p:sp>
      <p:pic>
        <p:nvPicPr>
          <p:cNvPr id="128" name="Shape 128" descr="Merton.jpg"/>
          <p:cNvPicPr preferRelativeResize="0"/>
          <p:nvPr/>
        </p:nvPicPr>
        <p:blipFill>
          <a:blip r:embed="rId3">
            <a:alphaModFix/>
          </a:blip>
          <a:stretch>
            <a:fillRect/>
          </a:stretch>
        </p:blipFill>
        <p:spPr>
          <a:xfrm>
            <a:off x="585900" y="4573947"/>
            <a:ext cx="1286075" cy="1873799"/>
          </a:xfrm>
          <a:prstGeom prst="rect">
            <a:avLst/>
          </a:prstGeom>
          <a:noFill/>
          <a:ln>
            <a:noFill/>
          </a:ln>
        </p:spPr>
      </p:pic>
      <p:sp>
        <p:nvSpPr>
          <p:cNvPr id="129" name="Shape 129"/>
          <p:cNvSpPr/>
          <p:nvPr/>
        </p:nvSpPr>
        <p:spPr>
          <a:xfrm>
            <a:off x="2717925" y="4733875"/>
            <a:ext cx="5423400" cy="1697100"/>
          </a:xfrm>
          <a:prstGeom prst="wedgeRoundRectCallout">
            <a:avLst>
              <a:gd name="adj1" fmla="val -71728"/>
              <a:gd name="adj2" fmla="val 5063"/>
              <a:gd name="adj3" fmla="val 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US"/>
              <a:t>Los científicos conforman una </a:t>
            </a:r>
            <a:r>
              <a:rPr lang="en-US" b="1" i="1"/>
              <a:t>comunidad científica</a:t>
            </a:r>
          </a:p>
          <a:p>
            <a:pPr lvl="0" rtl="0">
              <a:spcBef>
                <a:spcPts val="0"/>
              </a:spcBef>
              <a:buNone/>
            </a:pPr>
            <a:r>
              <a:rPr lang="en-US"/>
              <a:t>La comunidad científica se rige bajo un </a:t>
            </a:r>
            <a:r>
              <a:rPr lang="en-US" b="1" i="1"/>
              <a:t>ethos científico</a:t>
            </a:r>
            <a:r>
              <a:rPr lang="en-US"/>
              <a:t>:</a:t>
            </a:r>
          </a:p>
          <a:p>
            <a:pPr marL="457200" lvl="0" indent="-228600" rtl="0">
              <a:spcBef>
                <a:spcPts val="0"/>
              </a:spcBef>
              <a:buClr>
                <a:schemeClr val="dk1"/>
              </a:buClr>
              <a:buChar char="●"/>
            </a:pPr>
            <a:r>
              <a:rPr lang="en-US">
                <a:solidFill>
                  <a:schemeClr val="dk1"/>
                </a:solidFill>
              </a:rPr>
              <a:t>Comunismo (comunalismo)</a:t>
            </a:r>
          </a:p>
          <a:p>
            <a:pPr marL="457200" lvl="0" indent="-228600" rtl="0">
              <a:spcBef>
                <a:spcPts val="0"/>
              </a:spcBef>
              <a:buChar char="●"/>
            </a:pPr>
            <a:r>
              <a:rPr lang="en-US"/>
              <a:t>Universalismo</a:t>
            </a:r>
          </a:p>
          <a:p>
            <a:pPr marL="457200" lvl="0" indent="-228600" rtl="0">
              <a:spcBef>
                <a:spcPts val="0"/>
              </a:spcBef>
              <a:buChar char="●"/>
            </a:pPr>
            <a:r>
              <a:rPr lang="en-US"/>
              <a:t>Desinterés</a:t>
            </a:r>
          </a:p>
          <a:p>
            <a:pPr marL="457200" lvl="0" indent="-228600" rtl="0">
              <a:spcBef>
                <a:spcPts val="0"/>
              </a:spcBef>
              <a:buChar char="●"/>
            </a:pPr>
            <a:r>
              <a:rPr lang="en-US"/>
              <a:t>Escepticismo Organizado</a:t>
            </a:r>
          </a:p>
          <a:p>
            <a:pPr lvl="0" rtl="0">
              <a:spcBef>
                <a:spcPts val="0"/>
              </a:spcBef>
              <a:buNone/>
            </a:pPr>
            <a:r>
              <a:rPr lang="en-US"/>
              <a:t>Efecto Mateo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134" name="Shape 134" descr="Pierre Bourdieu.jpeg"/>
          <p:cNvPicPr preferRelativeResize="0"/>
          <p:nvPr/>
        </p:nvPicPr>
        <p:blipFill>
          <a:blip r:embed="rId3">
            <a:alphaModFix/>
          </a:blip>
          <a:stretch>
            <a:fillRect/>
          </a:stretch>
        </p:blipFill>
        <p:spPr>
          <a:xfrm>
            <a:off x="2190750" y="3973525"/>
            <a:ext cx="4762500" cy="2305050"/>
          </a:xfrm>
          <a:prstGeom prst="rect">
            <a:avLst/>
          </a:prstGeom>
          <a:noFill/>
          <a:ln>
            <a:noFill/>
          </a:ln>
        </p:spPr>
      </p:pic>
      <p:sp>
        <p:nvSpPr>
          <p:cNvPr id="135" name="Shape 13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a:t>¿Es neutral y “comunitaria” la ciencia?</a:t>
            </a:r>
          </a:p>
        </p:txBody>
      </p:sp>
      <p:sp>
        <p:nvSpPr>
          <p:cNvPr id="136" name="Shape 136"/>
          <p:cNvSpPr/>
          <p:nvPr/>
        </p:nvSpPr>
        <p:spPr>
          <a:xfrm>
            <a:off x="457200" y="1609526"/>
            <a:ext cx="7383000" cy="1994400"/>
          </a:xfrm>
          <a:prstGeom prst="wedgeRoundRectCallout">
            <a:avLst>
              <a:gd name="adj1" fmla="val -270"/>
              <a:gd name="adj2" fmla="val 148248"/>
              <a:gd name="adj3" fmla="val 0"/>
            </a:avLst>
          </a:prstGeom>
          <a:noFill/>
          <a:ln w="38100"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US" sz="1700" b="1"/>
              <a:t>Campo científico</a:t>
            </a:r>
          </a:p>
          <a:p>
            <a:pPr lvl="0" algn="ctr" rtl="0">
              <a:spcBef>
                <a:spcPts val="0"/>
              </a:spcBef>
              <a:buNone/>
            </a:pPr>
            <a:endParaRPr sz="1700" b="1"/>
          </a:p>
          <a:p>
            <a:pPr lvl="0" algn="ctr" rtl="0">
              <a:spcBef>
                <a:spcPts val="0"/>
              </a:spcBef>
              <a:buNone/>
            </a:pPr>
            <a:r>
              <a:rPr lang="en-US" sz="1700" b="1"/>
              <a:t>Capital científico </a:t>
            </a:r>
          </a:p>
          <a:p>
            <a:pPr lvl="0" algn="ctr" rtl="0">
              <a:spcBef>
                <a:spcPts val="0"/>
              </a:spcBef>
              <a:buNone/>
            </a:pPr>
            <a:endParaRPr sz="1700" b="1"/>
          </a:p>
          <a:p>
            <a:pPr lvl="0" algn="ctr" rtl="0">
              <a:spcBef>
                <a:spcPts val="0"/>
              </a:spcBef>
              <a:buNone/>
            </a:pPr>
            <a:r>
              <a:rPr lang="en-US" sz="1700" b="1"/>
              <a:t>Habitus o reproducción de las tradiciones dominantes</a:t>
            </a:r>
          </a:p>
          <a:p>
            <a:pPr lvl="0" algn="ctr" rtl="0">
              <a:spcBef>
                <a:spcPts val="0"/>
              </a:spcBef>
              <a:buNone/>
            </a:pPr>
            <a:endParaRPr sz="1700" b="1"/>
          </a:p>
          <a:p>
            <a:pPr lvl="0" algn="ctr" rtl="0">
              <a:spcBef>
                <a:spcPts val="0"/>
              </a:spcBef>
              <a:buNone/>
            </a:pPr>
            <a:r>
              <a:rPr lang="en-US" sz="1700" b="1"/>
              <a:t>Estrategias de conservación y subversión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a:t>Sistema de evaluación por citas</a:t>
            </a:r>
          </a:p>
        </p:txBody>
      </p:sp>
      <p:sp>
        <p:nvSpPr>
          <p:cNvPr id="142" name="Shape 142"/>
          <p:cNvSpPr txBox="1">
            <a:spLocks noGrp="1"/>
          </p:cNvSpPr>
          <p:nvPr>
            <p:ph type="body" idx="1"/>
          </p:nvPr>
        </p:nvSpPr>
        <p:spPr>
          <a:xfrm>
            <a:off x="457200" y="1366125"/>
            <a:ext cx="2450700" cy="561300"/>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33333"/>
              <a:buFont typeface="Arial"/>
              <a:buNone/>
            </a:pPr>
            <a:r>
              <a:rPr lang="en-US" sz="2400"/>
              <a:t>Big Science</a:t>
            </a:r>
          </a:p>
          <a:p>
            <a:pPr marL="342900" marR="0" lvl="0" indent="-342900" algn="l" rtl="0">
              <a:spcBef>
                <a:spcPts val="0"/>
              </a:spcBef>
              <a:buClr>
                <a:schemeClr val="dk1"/>
              </a:buClr>
              <a:buSzPct val="100000"/>
              <a:buFont typeface="Arial"/>
              <a:buNone/>
            </a:pPr>
            <a:endParaRPr/>
          </a:p>
        </p:txBody>
      </p:sp>
      <p:sp>
        <p:nvSpPr>
          <p:cNvPr id="143" name="Shape 143"/>
          <p:cNvSpPr txBox="1"/>
          <p:nvPr/>
        </p:nvSpPr>
        <p:spPr>
          <a:xfrm>
            <a:off x="457200" y="1927425"/>
            <a:ext cx="5265600" cy="831000"/>
          </a:xfrm>
          <a:prstGeom prst="rect">
            <a:avLst/>
          </a:prstGeom>
          <a:noFill/>
          <a:ln>
            <a:noFill/>
          </a:ln>
        </p:spPr>
        <p:txBody>
          <a:bodyPr lIns="91425" tIns="91425" rIns="91425" bIns="91425" anchor="t" anchorCtr="0">
            <a:noAutofit/>
          </a:bodyPr>
          <a:lstStyle/>
          <a:p>
            <a:pPr marL="342900" lvl="0" indent="-139700" rtl="0">
              <a:spcBef>
                <a:spcPts val="0"/>
              </a:spcBef>
              <a:buNone/>
            </a:pPr>
            <a:r>
              <a:rPr lang="en-US" sz="2400">
                <a:solidFill>
                  <a:schemeClr val="dk1"/>
                </a:solidFill>
                <a:latin typeface="Calibri"/>
                <a:ea typeface="Calibri"/>
                <a:cs typeface="Calibri"/>
                <a:sym typeface="Calibri"/>
              </a:rPr>
              <a:t>Informe de Vannevar Bush y origen de la política científica</a:t>
            </a:r>
          </a:p>
          <a:p>
            <a:pPr marL="342900" lvl="0" indent="-342900" rtl="0">
              <a:spcBef>
                <a:spcPts val="0"/>
              </a:spcBef>
              <a:buClr>
                <a:schemeClr val="dk1"/>
              </a:buClr>
              <a:buFont typeface="Arial"/>
              <a:buNone/>
            </a:pPr>
            <a:endParaRPr sz="3200">
              <a:solidFill>
                <a:schemeClr val="dk1"/>
              </a:solidFill>
              <a:latin typeface="Calibri"/>
              <a:ea typeface="Calibri"/>
              <a:cs typeface="Calibri"/>
              <a:sym typeface="Calibri"/>
            </a:endParaRPr>
          </a:p>
          <a:p>
            <a:pPr lvl="0" rtl="0">
              <a:spcBef>
                <a:spcPts val="0"/>
              </a:spcBef>
              <a:buNone/>
            </a:pPr>
            <a:endParaRPr/>
          </a:p>
        </p:txBody>
      </p:sp>
      <p:sp>
        <p:nvSpPr>
          <p:cNvPr id="144" name="Shape 144"/>
          <p:cNvSpPr txBox="1"/>
          <p:nvPr/>
        </p:nvSpPr>
        <p:spPr>
          <a:xfrm>
            <a:off x="457212" y="2833187"/>
            <a:ext cx="4534800" cy="561300"/>
          </a:xfrm>
          <a:prstGeom prst="rect">
            <a:avLst/>
          </a:prstGeom>
          <a:noFill/>
          <a:ln>
            <a:noFill/>
          </a:ln>
        </p:spPr>
        <p:txBody>
          <a:bodyPr lIns="91425" tIns="91425" rIns="91425" bIns="91425" anchor="t" anchorCtr="0">
            <a:noAutofit/>
          </a:bodyPr>
          <a:lstStyle/>
          <a:p>
            <a:pPr marL="342900" lvl="0" indent="-209550" rtl="0">
              <a:spcBef>
                <a:spcPts val="0"/>
              </a:spcBef>
              <a:buClr>
                <a:schemeClr val="dk1"/>
              </a:buClr>
              <a:buSzPct val="45833"/>
              <a:buFont typeface="Arial"/>
              <a:buNone/>
            </a:pPr>
            <a:r>
              <a:rPr lang="en-US" sz="2400">
                <a:solidFill>
                  <a:schemeClr val="dk1"/>
                </a:solidFill>
                <a:latin typeface="Calibri"/>
                <a:ea typeface="Calibri"/>
                <a:cs typeface="Calibri"/>
                <a:sym typeface="Calibri"/>
              </a:rPr>
              <a:t>Modelo lineal de innovación</a:t>
            </a:r>
          </a:p>
        </p:txBody>
      </p:sp>
      <p:sp>
        <p:nvSpPr>
          <p:cNvPr id="145" name="Shape 145"/>
          <p:cNvSpPr txBox="1"/>
          <p:nvPr/>
        </p:nvSpPr>
        <p:spPr>
          <a:xfrm>
            <a:off x="91812" y="5419375"/>
            <a:ext cx="5265600" cy="1143000"/>
          </a:xfrm>
          <a:prstGeom prst="rect">
            <a:avLst/>
          </a:prstGeom>
          <a:noFill/>
          <a:ln>
            <a:noFill/>
          </a:ln>
        </p:spPr>
        <p:txBody>
          <a:bodyPr lIns="91425" tIns="91425" rIns="91425" bIns="91425" anchor="t" anchorCtr="0">
            <a:noAutofit/>
          </a:bodyPr>
          <a:lstStyle/>
          <a:p>
            <a:pPr marL="342900" lvl="0" indent="-209550" algn="ctr" rtl="0">
              <a:spcBef>
                <a:spcPts val="0"/>
              </a:spcBef>
              <a:buClr>
                <a:schemeClr val="dk1"/>
              </a:buClr>
              <a:buSzPct val="45833"/>
              <a:buFont typeface="Arial"/>
              <a:buNone/>
            </a:pPr>
            <a:r>
              <a:rPr lang="en-US" sz="2400">
                <a:solidFill>
                  <a:schemeClr val="dk1"/>
                </a:solidFill>
                <a:latin typeface="Calibri"/>
                <a:ea typeface="Calibri"/>
                <a:cs typeface="Calibri"/>
                <a:sym typeface="Calibri"/>
              </a:rPr>
              <a:t>Los proyectos requieren mayores presupuestos y los recursos son escasos, suscitando competencia</a:t>
            </a:r>
          </a:p>
        </p:txBody>
      </p:sp>
      <p:pic>
        <p:nvPicPr>
          <p:cNvPr id="146" name="Shape 146"/>
          <p:cNvPicPr preferRelativeResize="0"/>
          <p:nvPr/>
        </p:nvPicPr>
        <p:blipFill>
          <a:blip r:embed="rId3">
            <a:alphaModFix/>
          </a:blip>
          <a:stretch>
            <a:fillRect/>
          </a:stretch>
        </p:blipFill>
        <p:spPr>
          <a:xfrm>
            <a:off x="6120337" y="1366112"/>
            <a:ext cx="2548375" cy="3495474"/>
          </a:xfrm>
          <a:prstGeom prst="rect">
            <a:avLst/>
          </a:prstGeom>
          <a:noFill/>
          <a:ln>
            <a:noFill/>
          </a:ln>
        </p:spPr>
      </p:pic>
      <p:sp>
        <p:nvSpPr>
          <p:cNvPr id="147" name="Shape 147"/>
          <p:cNvSpPr txBox="1"/>
          <p:nvPr/>
        </p:nvSpPr>
        <p:spPr>
          <a:xfrm>
            <a:off x="5722775" y="5085175"/>
            <a:ext cx="3343500" cy="1477200"/>
          </a:xfrm>
          <a:prstGeom prst="rect">
            <a:avLst/>
          </a:prstGeom>
          <a:noFill/>
          <a:ln>
            <a:noFill/>
          </a:ln>
        </p:spPr>
        <p:txBody>
          <a:bodyPr lIns="91425" tIns="91425" rIns="91425" bIns="91425" anchor="t" anchorCtr="0">
            <a:noAutofit/>
          </a:bodyPr>
          <a:lstStyle/>
          <a:p>
            <a:pPr lvl="0" algn="ctr" rtl="0">
              <a:spcBef>
                <a:spcPts val="0"/>
              </a:spcBef>
              <a:buNone/>
            </a:pPr>
            <a:r>
              <a:rPr lang="en-US">
                <a:latin typeface="Calibri"/>
                <a:ea typeface="Calibri"/>
                <a:cs typeface="Calibri"/>
                <a:sym typeface="Calibri"/>
              </a:rPr>
              <a:t>“Scientific progress is one essential key to our security as a nation, to our better health, to more jobs, to a higher standard of living, and to our cultural progress.”</a:t>
            </a:r>
          </a:p>
          <a:p>
            <a:pPr lvl="0" algn="ctr" rtl="0">
              <a:spcBef>
                <a:spcPts val="0"/>
              </a:spcBef>
              <a:buNone/>
            </a:pPr>
            <a:r>
              <a:rPr lang="en-US">
                <a:latin typeface="Calibri"/>
                <a:ea typeface="Calibri"/>
                <a:cs typeface="Calibri"/>
                <a:sym typeface="Calibri"/>
              </a:rPr>
              <a:t>Informe Bush a F. D. Roosevelt (1945)</a:t>
            </a:r>
          </a:p>
        </p:txBody>
      </p:sp>
      <p:pic>
        <p:nvPicPr>
          <p:cNvPr id="148" name="Shape 148"/>
          <p:cNvPicPr preferRelativeResize="0"/>
          <p:nvPr/>
        </p:nvPicPr>
        <p:blipFill>
          <a:blip r:embed="rId4">
            <a:alphaModFix/>
          </a:blip>
          <a:stretch>
            <a:fillRect/>
          </a:stretch>
        </p:blipFill>
        <p:spPr>
          <a:xfrm>
            <a:off x="817720" y="3420270"/>
            <a:ext cx="3813775" cy="187970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None/>
            </a:pPr>
            <a:r>
              <a:rPr lang="en-US"/>
              <a:t>Mientras tanto, en la sociología de la ciencia...</a:t>
            </a:r>
          </a:p>
        </p:txBody>
      </p:sp>
      <p:pic>
        <p:nvPicPr>
          <p:cNvPr id="154" name="Shape 154" descr="De Solla Price.png"/>
          <p:cNvPicPr preferRelativeResize="0"/>
          <p:nvPr/>
        </p:nvPicPr>
        <p:blipFill rotWithShape="1">
          <a:blip r:embed="rId3">
            <a:alphaModFix/>
          </a:blip>
          <a:srcRect l="26128"/>
          <a:stretch/>
        </p:blipFill>
        <p:spPr>
          <a:xfrm>
            <a:off x="804748" y="2785700"/>
            <a:ext cx="3138699" cy="2434999"/>
          </a:xfrm>
          <a:prstGeom prst="rect">
            <a:avLst/>
          </a:prstGeom>
          <a:noFill/>
          <a:ln>
            <a:noFill/>
          </a:ln>
        </p:spPr>
      </p:pic>
      <p:sp>
        <p:nvSpPr>
          <p:cNvPr id="155" name="Shape 155"/>
          <p:cNvSpPr/>
          <p:nvPr/>
        </p:nvSpPr>
        <p:spPr>
          <a:xfrm>
            <a:off x="4036275" y="1600250"/>
            <a:ext cx="4461300" cy="4526100"/>
          </a:xfrm>
          <a:prstGeom prst="wedgeRoundRectCallout">
            <a:avLst>
              <a:gd name="adj1" fmla="val -74592"/>
              <a:gd name="adj2" fmla="val 4320"/>
              <a:gd name="adj3" fmla="val 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Clr>
                <a:schemeClr val="dk1"/>
              </a:buClr>
              <a:buFont typeface="Arial"/>
              <a:buNone/>
            </a:pPr>
            <a:r>
              <a:rPr lang="en-US"/>
              <a:t>“podría deducirse que los trabajos se escriben únicamente para que los cuenten decanos, gobernantes e historiadores y que la energía de un científico debe utilizarse para </a:t>
            </a:r>
          </a:p>
          <a:p>
            <a:pPr lvl="0" rtl="0">
              <a:spcBef>
                <a:spcPts val="0"/>
              </a:spcBef>
              <a:buClr>
                <a:schemeClr val="dk1"/>
              </a:buClr>
              <a:buFont typeface="Arial"/>
              <a:buNone/>
            </a:pPr>
            <a:r>
              <a:rPr lang="en-US"/>
              <a:t>producir el mayor número de publicaciones. Nada más falso: cada trabajo representa </a:t>
            </a:r>
          </a:p>
          <a:p>
            <a:pPr lvl="0" rtl="0">
              <a:spcBef>
                <a:spcPts val="0"/>
              </a:spcBef>
              <a:buNone/>
            </a:pPr>
            <a:r>
              <a:rPr lang="en-US"/>
              <a:t>un quantum de información científica útil […] y </a:t>
            </a:r>
            <a:r>
              <a:rPr lang="en-US" b="1"/>
              <a:t>algunas contribuciones concretas pueden hacer que un autor sea valorado por encima de los científicos prolíficos con un centenar o incluso un millar de publicaciones ordinarias</a:t>
            </a:r>
            <a:r>
              <a:rPr lang="en-US"/>
              <a:t> (...) Así, analiza la estructura de citas de los artículos a lo largo del tiempo, para llegar a la conclusión de que existen grupos que poseen “una especie de circuito que conecta instituciones, centros de investigación[que] constituyen un colegio invisible en el mismo sentido que los científicos británicos se asociaron para crear la Royal Society” (Price, 1963).</a:t>
            </a:r>
          </a:p>
          <a:p>
            <a:pPr lvl="0" rtl="0">
              <a:spcBef>
                <a:spcPts val="0"/>
              </a:spcBef>
              <a:buNone/>
            </a:pPr>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1101</Words>
  <Application>Microsoft Office PowerPoint</Application>
  <PresentationFormat>Presentación en pantalla (4:3)</PresentationFormat>
  <Paragraphs>104</Paragraphs>
  <Slides>15</Slides>
  <Notes>15</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Elementos de Producción Científica y Tecnológica  </vt:lpstr>
      <vt:lpstr>Presentación de PowerPoint</vt:lpstr>
      <vt:lpstr>Presentación de PowerPoint</vt:lpstr>
      <vt:lpstr>Presentación de PowerPoint</vt:lpstr>
      <vt:lpstr>Presentación de PowerPoint</vt:lpstr>
      <vt:lpstr>¿Qué más nos puede decir este artículo?</vt:lpstr>
      <vt:lpstr>¿Es neutral y “comunitaria” la ciencia?</vt:lpstr>
      <vt:lpstr>Sistema de evaluación por citas</vt:lpstr>
      <vt:lpstr>Mientras tanto, en la sociología de la ciencia...</vt:lpstr>
      <vt:lpstr>Sesgos del Science Citation Index (SCI)</vt:lpstr>
      <vt:lpstr>Problemas de la evaluación por citas</vt:lpstr>
      <vt:lpstr>Presentación de PowerPoint</vt:lpstr>
      <vt:lpstr>Carácter público de la investigación </vt:lpstr>
      <vt:lpstr>Integración Subordinada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Elementos de Producción Científica y Tecnológica  </dc:title>
  <dc:creator>User</dc:creator>
  <cp:lastModifiedBy>User</cp:lastModifiedBy>
  <cp:revision>1</cp:revision>
  <dcterms:modified xsi:type="dcterms:W3CDTF">2017-06-02T01:20:11Z</dcterms:modified>
</cp:coreProperties>
</file>